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732" r:id="rId2"/>
    <p:sldMasterId id="2147483759" r:id="rId3"/>
    <p:sldMasterId id="2147483791" r:id="rId4"/>
  </p:sldMasterIdLst>
  <p:notesMasterIdLst>
    <p:notesMasterId r:id="rId18"/>
  </p:notesMasterIdLst>
  <p:sldIdLst>
    <p:sldId id="281" r:id="rId5"/>
    <p:sldId id="282" r:id="rId6"/>
    <p:sldId id="280" r:id="rId7"/>
    <p:sldId id="260" r:id="rId8"/>
    <p:sldId id="266" r:id="rId9"/>
    <p:sldId id="284" r:id="rId10"/>
    <p:sldId id="285" r:id="rId11"/>
    <p:sldId id="265" r:id="rId12"/>
    <p:sldId id="267" r:id="rId13"/>
    <p:sldId id="273" r:id="rId14"/>
    <p:sldId id="283" r:id="rId15"/>
    <p:sldId id="286" r:id="rId16"/>
    <p:sldId id="287"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80CC"/>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380" autoAdjust="0"/>
  </p:normalViewPr>
  <p:slideViewPr>
    <p:cSldViewPr snapToGrid="0">
      <p:cViewPr>
        <p:scale>
          <a:sx n="63" d="100"/>
          <a:sy n="63" d="100"/>
        </p:scale>
        <p:origin x="100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2CA05-D46F-411E-8AED-831C4111CACF}" type="datetimeFigureOut">
              <a:rPr lang="fr-CA" smtClean="0"/>
              <a:t>2017-04-21</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E04B4-732D-4944-8ECA-98B3764AA58D}" type="slidenum">
              <a:rPr lang="fr-CA" smtClean="0"/>
              <a:t>‹#›</a:t>
            </a:fld>
            <a:endParaRPr lang="fr-CA"/>
          </a:p>
        </p:txBody>
      </p:sp>
    </p:spTree>
    <p:extLst>
      <p:ext uri="{BB962C8B-B14F-4D97-AF65-F5344CB8AC3E}">
        <p14:creationId xmlns:p14="http://schemas.microsoft.com/office/powerpoint/2010/main" val="405931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7BFE04B4-732D-4944-8ECA-98B3764AA58D}" type="slidenum">
              <a:rPr lang="fr-CA" smtClean="0"/>
              <a:t>1</a:t>
            </a:fld>
            <a:endParaRPr lang="fr-CA"/>
          </a:p>
        </p:txBody>
      </p:sp>
    </p:spTree>
    <p:extLst>
      <p:ext uri="{BB962C8B-B14F-4D97-AF65-F5344CB8AC3E}">
        <p14:creationId xmlns:p14="http://schemas.microsoft.com/office/powerpoint/2010/main" val="64585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CA" b="0" dirty="0"/>
              <a:t>Master key</a:t>
            </a:r>
            <a:r>
              <a:rPr lang="fr-CA" b="0" baseline="0" dirty="0"/>
              <a:t> est un </a:t>
            </a:r>
            <a:r>
              <a:rPr lang="fr-CA" b="0" baseline="0" dirty="0" err="1"/>
              <a:t>token</a:t>
            </a:r>
            <a:r>
              <a:rPr lang="fr-CA" b="0" baseline="0" dirty="0"/>
              <a:t> qui donne accès à toutes les ressources sous le compte </a:t>
            </a:r>
            <a:r>
              <a:rPr lang="fr-CA" b="0" baseline="0" dirty="0" err="1"/>
              <a:t>DocumentDB</a:t>
            </a:r>
            <a:r>
              <a:rPr lang="fr-CA" b="0" baseline="0" dirty="0"/>
              <a:t>. RW et RO. Primaire et secondaire, à utiliser pour les rotations.</a:t>
            </a:r>
          </a:p>
          <a:p>
            <a:pPr marL="171450" indent="-171450">
              <a:buFontTx/>
              <a:buChar char="-"/>
            </a:pPr>
            <a:r>
              <a:rPr lang="fr-CA" b="0" baseline="0" dirty="0"/>
              <a:t>Permissions permettent d’avoir un accès plus restreint et contraint dans le temps. Une bonne pratique de les utiliser. </a:t>
            </a:r>
          </a:p>
          <a:p>
            <a:pPr marL="628650" lvl="1" indent="-171450">
              <a:buFontTx/>
              <a:buChar char="-"/>
            </a:pPr>
            <a:r>
              <a:rPr lang="fr-CA" b="0" baseline="0" dirty="0"/>
              <a:t>Semblable aux SAS </a:t>
            </a:r>
            <a:r>
              <a:rPr lang="fr-CA" b="0" baseline="0" dirty="0" err="1"/>
              <a:t>token</a:t>
            </a:r>
            <a:r>
              <a:rPr lang="fr-CA" b="0" baseline="0" dirty="0"/>
              <a:t> du </a:t>
            </a:r>
            <a:r>
              <a:rPr lang="fr-CA" b="0" baseline="0" dirty="0" err="1"/>
              <a:t>storage</a:t>
            </a:r>
            <a:r>
              <a:rPr lang="fr-CA" b="0" baseline="0" dirty="0"/>
              <a:t> </a:t>
            </a:r>
            <a:r>
              <a:rPr lang="fr-CA" b="0" baseline="0" dirty="0" err="1"/>
              <a:t>account</a:t>
            </a:r>
            <a:r>
              <a:rPr lang="fr-CA" b="0" baseline="0" dirty="0"/>
              <a:t>. </a:t>
            </a:r>
          </a:p>
          <a:p>
            <a:pPr marL="628650" lvl="1" indent="-171450">
              <a:buFontTx/>
              <a:buChar char="-"/>
            </a:pPr>
            <a:r>
              <a:rPr lang="fr-CA" b="0" baseline="0" dirty="0"/>
              <a:t>Peut </a:t>
            </a:r>
            <a:r>
              <a:rPr lang="fr-CA" b="0" baseline="0" dirty="0" err="1"/>
              <a:t>permetter</a:t>
            </a:r>
            <a:r>
              <a:rPr lang="fr-CA" b="0" baseline="0" dirty="0"/>
              <a:t> de donner des accès à </a:t>
            </a:r>
            <a:r>
              <a:rPr lang="fr-CA" b="0" baseline="0" dirty="0" err="1"/>
              <a:t>DocumentDB</a:t>
            </a:r>
            <a:r>
              <a:rPr lang="fr-CA" b="0" baseline="0" dirty="0"/>
              <a:t> à une application client (ex: mobile)</a:t>
            </a:r>
          </a:p>
          <a:p>
            <a:pPr marL="628650" lvl="1" indent="-171450">
              <a:buFontTx/>
              <a:buChar char="-"/>
            </a:pPr>
            <a:r>
              <a:rPr lang="fr-CA" sz="1200" b="0" i="0" kern="1200" dirty="0">
                <a:solidFill>
                  <a:schemeClr val="tx1"/>
                </a:solidFill>
                <a:effectLst/>
                <a:latin typeface="+mn-lt"/>
                <a:ea typeface="+mn-ea"/>
                <a:cs typeface="+mn-cs"/>
              </a:rPr>
              <a:t>Permissions regroupées logiquement sous un User</a:t>
            </a:r>
            <a:endParaRPr lang="en-US" sz="1200" b="0" i="0" kern="1200" dirty="0">
              <a:solidFill>
                <a:schemeClr val="tx1"/>
              </a:solidFill>
              <a:effectLst/>
              <a:latin typeface="+mn-lt"/>
              <a:ea typeface="+mn-ea"/>
              <a:cs typeface="+mn-cs"/>
            </a:endParaRPr>
          </a:p>
          <a:p>
            <a:pPr marL="628650" lvl="1" indent="-171450">
              <a:buFontTx/>
              <a:buChar char="-"/>
            </a:pPr>
            <a:r>
              <a:rPr lang="en-US" sz="1200" b="0" i="0" kern="1200" dirty="0">
                <a:solidFill>
                  <a:schemeClr val="tx1"/>
                </a:solidFill>
                <a:effectLst/>
                <a:latin typeface="+mn-lt"/>
                <a:ea typeface="+mn-ea"/>
                <a:cs typeface="+mn-cs"/>
              </a:rPr>
              <a:t>collections, partition keys, documents, attachments, stored procedures, triggers, and UDFs.</a:t>
            </a:r>
            <a:endParaRPr lang="fr-CA" b="0" baseline="0" dirty="0"/>
          </a:p>
          <a:p>
            <a:pPr marL="171450" indent="-171450">
              <a:buFontTx/>
              <a:buChar char="-"/>
            </a:pPr>
            <a:r>
              <a:rPr lang="fr-CA" b="0" baseline="0" dirty="0"/>
              <a:t>Le code </a:t>
            </a:r>
            <a:r>
              <a:rPr lang="fr-CA" b="0" baseline="0" dirty="0" err="1"/>
              <a:t>javascript</a:t>
            </a:r>
            <a:r>
              <a:rPr lang="fr-CA" b="0" baseline="0" dirty="0"/>
              <a:t> côté serveur est </a:t>
            </a:r>
            <a:r>
              <a:rPr lang="fr-CA" b="0" baseline="0" dirty="0" err="1"/>
              <a:t>sand</a:t>
            </a:r>
            <a:r>
              <a:rPr lang="fr-CA" b="0" baseline="0" dirty="0"/>
              <a:t> boxée et garantie de ne pas avoir d’effet de bord avec les autres scripts.</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282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901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41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711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263681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Base de </a:t>
            </a:r>
            <a:r>
              <a:rPr lang="en-US" sz="1100" baseline="0" dirty="0" err="1"/>
              <a:t>donnée</a:t>
            </a:r>
            <a:r>
              <a:rPr lang="en-US" sz="1100" baseline="0" dirty="0"/>
              <a:t> </a:t>
            </a:r>
            <a:r>
              <a:rPr lang="en-US" sz="1100" baseline="0" dirty="0" err="1"/>
              <a:t>dont</a:t>
            </a:r>
            <a:r>
              <a:rPr lang="en-US" sz="1100" baseline="0" dirty="0"/>
              <a:t> le format et structure diff</a:t>
            </a:r>
            <a:r>
              <a:rPr lang="fr-CA" sz="1100" baseline="0" dirty="0" err="1"/>
              <a:t>érente</a:t>
            </a:r>
            <a:r>
              <a:rPr lang="fr-CA" sz="1100" baseline="0" dirty="0"/>
              <a:t> d’un modèle </a:t>
            </a:r>
            <a:r>
              <a:rPr lang="fr-CA" sz="1100" baseline="0" dirty="0" err="1"/>
              <a:t>relational</a:t>
            </a:r>
            <a:r>
              <a:rPr lang="fr-CA" sz="1100" baseline="0" dirty="0"/>
              <a:t> sous forme de table</a:t>
            </a:r>
          </a:p>
          <a:p>
            <a:endParaRPr lang="fr-CA" sz="1100" baseline="0" dirty="0"/>
          </a:p>
          <a:p>
            <a:r>
              <a:rPr lang="fr-CA" sz="1100" baseline="0" dirty="0"/>
              <a:t>Key-Value, Document, Wide-</a:t>
            </a:r>
            <a:r>
              <a:rPr lang="fr-CA" sz="1100" baseline="0" dirty="0" err="1"/>
              <a:t>Column</a:t>
            </a:r>
            <a:r>
              <a:rPr lang="fr-CA" sz="1100" baseline="0" dirty="0"/>
              <a:t>, Graph</a:t>
            </a:r>
            <a:endParaRPr lang="en-US" sz="1100" baseline="0" dirty="0"/>
          </a:p>
          <a:p>
            <a:endParaRPr lang="fr-CA" sz="1100" dirty="0"/>
          </a:p>
          <a:p>
            <a:r>
              <a:rPr lang="fr-CA" sz="1100" dirty="0"/>
              <a:t>Quand</a:t>
            </a:r>
            <a:r>
              <a:rPr lang="en-US" sz="1100" dirty="0"/>
              <a:t>? Pas</a:t>
            </a:r>
            <a:r>
              <a:rPr lang="en-US" sz="1100" baseline="0" dirty="0"/>
              <a:t> de </a:t>
            </a:r>
            <a:r>
              <a:rPr lang="en-US" sz="1100" baseline="0" dirty="0" err="1"/>
              <a:t>réponse</a:t>
            </a:r>
            <a:r>
              <a:rPr lang="en-US" sz="1100" baseline="0" dirty="0"/>
              <a:t> </a:t>
            </a:r>
            <a:r>
              <a:rPr lang="en-US" sz="1100" baseline="0" dirty="0" err="1"/>
              <a:t>absolue</a:t>
            </a:r>
            <a:r>
              <a:rPr lang="en-US" sz="1100" baseline="0" dirty="0"/>
              <a:t>, </a:t>
            </a:r>
            <a:r>
              <a:rPr lang="en-US" sz="1100" baseline="0" dirty="0" err="1"/>
              <a:t>mais</a:t>
            </a:r>
            <a:r>
              <a:rPr lang="en-US" sz="1100" baseline="0" dirty="0"/>
              <a:t> </a:t>
            </a:r>
            <a:r>
              <a:rPr lang="en-US" sz="1100" baseline="0" dirty="0" err="1"/>
              <a:t>pistes</a:t>
            </a:r>
            <a:r>
              <a:rPr lang="en-US" sz="1100" baseline="0" dirty="0"/>
              <a:t> de </a:t>
            </a:r>
            <a:r>
              <a:rPr lang="en-US" sz="1100" baseline="0" dirty="0" err="1"/>
              <a:t>réflexion</a:t>
            </a:r>
            <a:r>
              <a:rPr lang="en-US" sz="1100" baseline="0" dirty="0"/>
              <a:t>:</a:t>
            </a:r>
            <a:endParaRPr lang="en-US" sz="1100" dirty="0"/>
          </a:p>
          <a:p>
            <a:pPr marL="171450" indent="-171450">
              <a:buFontTx/>
              <a:buChar char="-"/>
            </a:pPr>
            <a:r>
              <a:rPr lang="en-US" sz="1100" baseline="0" dirty="0"/>
              <a:t>Don</a:t>
            </a:r>
            <a:r>
              <a:rPr lang="fr-CA" sz="1100" baseline="0" dirty="0"/>
              <a:t>nées non relationnelles</a:t>
            </a:r>
          </a:p>
          <a:p>
            <a:pPr marL="171450" indent="-171450">
              <a:buFontTx/>
              <a:buChar char="-"/>
            </a:pPr>
            <a:r>
              <a:rPr lang="fr-CA" sz="1100" baseline="0" dirty="0"/>
              <a:t>Flexibilité sur le </a:t>
            </a:r>
            <a:r>
              <a:rPr lang="fr-CA" sz="1100" baseline="0" dirty="0" err="1"/>
              <a:t>schema</a:t>
            </a:r>
            <a:endParaRPr lang="fr-CA" sz="1100" baseline="0" dirty="0"/>
          </a:p>
          <a:p>
            <a:pPr marL="171450" indent="-171450">
              <a:buFontTx/>
              <a:buChar char="-"/>
            </a:pPr>
            <a:r>
              <a:rPr lang="fr-CA" sz="1100" baseline="0" dirty="0"/>
              <a:t>Données </a:t>
            </a:r>
            <a:r>
              <a:rPr lang="fr-CA" sz="1100" baseline="0" dirty="0" err="1"/>
              <a:t>hierarchiques</a:t>
            </a:r>
            <a:endParaRPr lang="fr-CA" sz="1100" baseline="0" dirty="0"/>
          </a:p>
          <a:p>
            <a:pPr marL="171450" indent="-171450">
              <a:buFontTx/>
              <a:buChar char="-"/>
            </a:pPr>
            <a:r>
              <a:rPr lang="fr-CA" sz="1100" baseline="0" dirty="0"/>
              <a:t>Souvent plus facile à </a:t>
            </a:r>
            <a:r>
              <a:rPr lang="fr-CA" sz="1100" baseline="0" dirty="0" err="1"/>
              <a:t>scaler</a:t>
            </a:r>
            <a:r>
              <a:rPr lang="fr-CA" sz="1100" baseline="0" dirty="0"/>
              <a:t> out</a:t>
            </a:r>
          </a:p>
          <a:p>
            <a:pPr marL="171450" indent="-171450">
              <a:buFontTx/>
              <a:buChar char="-"/>
            </a:pPr>
            <a:endParaRPr lang="fr-CA" sz="1100" baseline="0" dirty="0"/>
          </a:p>
          <a:p>
            <a:pPr marL="0" indent="0">
              <a:buFontTx/>
              <a:buNone/>
            </a:pPr>
            <a:r>
              <a:rPr lang="fr-CA" sz="1100" baseline="0" dirty="0" err="1"/>
              <a:t>Concerns</a:t>
            </a:r>
            <a:r>
              <a:rPr lang="fr-CA" sz="1100" baseline="0" dirty="0"/>
              <a:t>:</a:t>
            </a:r>
          </a:p>
          <a:p>
            <a:pPr marL="171450" indent="-171450">
              <a:buFontTx/>
              <a:buChar char="-"/>
            </a:pPr>
            <a:r>
              <a:rPr lang="fr-CA" sz="1100" baseline="0" dirty="0"/>
              <a:t>Attention, essayer de prévoir si dans le future un modèle </a:t>
            </a:r>
            <a:r>
              <a:rPr lang="fr-CA" sz="1100" baseline="0" dirty="0" err="1"/>
              <a:t>relationel</a:t>
            </a:r>
            <a:r>
              <a:rPr lang="fr-CA" sz="1100" baseline="0" dirty="0"/>
              <a:t> sera requis.</a:t>
            </a:r>
          </a:p>
          <a:p>
            <a:pPr marL="171450" indent="-171450">
              <a:buFontTx/>
              <a:buChar char="-"/>
            </a:pPr>
            <a:r>
              <a:rPr lang="fr-CA" sz="1100" baseline="0" dirty="0"/>
              <a:t>Requêtes et transactions cross collections</a:t>
            </a:r>
            <a:endParaRPr lang="fr-CA" sz="1100"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4/21/2017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013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DocumentDB</a:t>
            </a:r>
            <a:r>
              <a:rPr lang="en-US" dirty="0"/>
              <a:t> </a:t>
            </a:r>
            <a:r>
              <a:rPr lang="en-US" dirty="0" err="1"/>
              <a:t>est</a:t>
            </a:r>
            <a:r>
              <a:rPr lang="en-US" dirty="0"/>
              <a:t> </a:t>
            </a:r>
            <a:r>
              <a:rPr lang="en-US" dirty="0" err="1"/>
              <a:t>une</a:t>
            </a:r>
            <a:r>
              <a:rPr lang="en-US" dirty="0"/>
              <a:t> base</a:t>
            </a:r>
            <a:r>
              <a:rPr lang="en-US" baseline="0" dirty="0"/>
              <a:t> de </a:t>
            </a:r>
            <a:r>
              <a:rPr lang="en-US" baseline="0" dirty="0" err="1"/>
              <a:t>donnée</a:t>
            </a:r>
            <a:r>
              <a:rPr lang="en-US" baseline="0" dirty="0"/>
              <a:t> NoSQL </a:t>
            </a:r>
            <a:r>
              <a:rPr lang="en-US" baseline="0" dirty="0" err="1"/>
              <a:t>complètement</a:t>
            </a:r>
            <a:r>
              <a:rPr lang="en-US" baseline="0" dirty="0"/>
              <a:t> </a:t>
            </a:r>
            <a:r>
              <a:rPr lang="en-US" baseline="0" dirty="0" err="1"/>
              <a:t>gérée</a:t>
            </a:r>
            <a:r>
              <a:rPr lang="en-US" baseline="0" dirty="0"/>
              <a:t> par Azure.</a:t>
            </a:r>
            <a:endParaRPr lang="en-US" dirty="0"/>
          </a:p>
          <a:p>
            <a:endParaRPr lang="fr-CA" dirty="0"/>
          </a:p>
          <a:p>
            <a:r>
              <a:rPr lang="fr-CA" dirty="0"/>
              <a:t>On y</a:t>
            </a:r>
            <a:r>
              <a:rPr lang="fr-CA" baseline="0" dirty="0"/>
              <a:t> sauvegarder des documents sous format JSON qui peuvent prendre une forme variée. Le </a:t>
            </a:r>
            <a:r>
              <a:rPr lang="fr-CA" baseline="0" dirty="0" err="1"/>
              <a:t>scheme</a:t>
            </a:r>
            <a:r>
              <a:rPr lang="fr-CA" baseline="0" dirty="0"/>
              <a:t> peut changer d’un document à l’autre comme c’est le cas ici.</a:t>
            </a:r>
            <a:endParaRPr lang="fr-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578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C’est un service</a:t>
            </a:r>
            <a:r>
              <a:rPr lang="fr-CA" baseline="0" dirty="0"/>
              <a:t> mature utilisée à l’interne de Microsoft depuis plusieurs années. Par exemple, les données usagées dans le portail MSN (développé ici en passant) utilise </a:t>
            </a:r>
            <a:r>
              <a:rPr lang="fr-CA" baseline="0" dirty="0" err="1"/>
              <a:t>DocumentDB</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0501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sz="1200" dirty="0">
                <a:solidFill>
                  <a:srgbClr val="FFFFFF"/>
                </a:solidFill>
              </a:rPr>
              <a:t>Regardons</a:t>
            </a:r>
            <a:r>
              <a:rPr lang="fr-CA" sz="1200" baseline="0" dirty="0">
                <a:solidFill>
                  <a:srgbClr val="FFFFFF"/>
                </a:solidFill>
              </a:rPr>
              <a:t> quelques caractéristiques importantes de </a:t>
            </a:r>
            <a:r>
              <a:rPr lang="fr-CA" sz="1200" baseline="0" dirty="0" err="1">
                <a:solidFill>
                  <a:srgbClr val="FFFFFF"/>
                </a:solidFill>
              </a:rPr>
              <a:t>DocumentDB</a:t>
            </a:r>
            <a:endParaRPr lang="fr-CA" sz="1200" dirty="0">
              <a:solidFill>
                <a:srgbClr val="FFFFFF"/>
              </a:solidFill>
            </a:endParaRPr>
          </a:p>
          <a:p>
            <a:endParaRPr lang="fr-CA" sz="1200" dirty="0">
              <a:solidFill>
                <a:srgbClr val="FFFFFF"/>
              </a:solidFill>
            </a:endParaRPr>
          </a:p>
          <a:p>
            <a:r>
              <a:rPr lang="fr-CA" sz="1200" dirty="0" err="1">
                <a:solidFill>
                  <a:srgbClr val="FFFFFF"/>
                </a:solidFill>
              </a:rPr>
              <a:t>Query</a:t>
            </a:r>
            <a:r>
              <a:rPr lang="fr-CA" sz="1200" dirty="0">
                <a:solidFill>
                  <a:srgbClr val="FFFFFF"/>
                </a:solidFill>
              </a:rPr>
              <a:t>:</a:t>
            </a:r>
          </a:p>
          <a:p>
            <a:pPr marL="171450" indent="-171450">
              <a:buFontTx/>
              <a:buChar char="-"/>
            </a:pPr>
            <a:r>
              <a:rPr lang="fr-CA" sz="1200" dirty="0">
                <a:solidFill>
                  <a:srgbClr val="FFFFFF"/>
                </a:solidFill>
              </a:rPr>
              <a:t>Interroger</a:t>
            </a:r>
            <a:r>
              <a:rPr lang="fr-CA" sz="1200" baseline="0" dirty="0">
                <a:solidFill>
                  <a:srgbClr val="FFFFFF"/>
                </a:solidFill>
              </a:rPr>
              <a:t> des documents JSON </a:t>
            </a:r>
            <a:r>
              <a:rPr lang="fr-CA" sz="1200" baseline="0" dirty="0">
                <a:solidFill>
                  <a:srgbClr val="FFFFFF"/>
                </a:solidFill>
              </a:rPr>
              <a:t>avec un </a:t>
            </a:r>
            <a:r>
              <a:rPr lang="fr-CA" sz="1200" baseline="0" dirty="0" err="1">
                <a:solidFill>
                  <a:srgbClr val="FFFFFF"/>
                </a:solidFill>
              </a:rPr>
              <a:t>language</a:t>
            </a:r>
            <a:r>
              <a:rPr lang="fr-CA" sz="1200" baseline="0" dirty="0">
                <a:solidFill>
                  <a:srgbClr val="FFFFFF"/>
                </a:solidFill>
              </a:rPr>
              <a:t> basé sur SQL et qui vous sera immédiatement familier.</a:t>
            </a:r>
          </a:p>
          <a:p>
            <a:pPr marL="171450" indent="-171450">
              <a:buFontTx/>
              <a:buChar char="-"/>
            </a:pPr>
            <a:r>
              <a:rPr lang="fr-CA" sz="1200" baseline="0" dirty="0">
                <a:solidFill>
                  <a:srgbClr val="FFFFFF"/>
                </a:solidFill>
              </a:rPr>
              <a:t>Par défaut, tous les attributs d’un document sont indexés, mais c’est configurable. Donc pas besoin de créer d’index secondaires ou des vues sur les données.</a:t>
            </a:r>
          </a:p>
          <a:p>
            <a:pPr marL="171450" indent="-171450">
              <a:buFontTx/>
              <a:buChar char="-"/>
            </a:pPr>
            <a:endParaRPr lang="fr-CA" sz="1200" baseline="0" dirty="0">
              <a:solidFill>
                <a:srgbClr val="FFFFFF"/>
              </a:solidFill>
            </a:endParaRPr>
          </a:p>
          <a:p>
            <a:pPr marL="0" indent="0">
              <a:buFontTx/>
              <a:buNone/>
            </a:pPr>
            <a:r>
              <a:rPr lang="fr-CA" sz="1200" baseline="0" dirty="0">
                <a:solidFill>
                  <a:srgbClr val="FFFFFF"/>
                </a:solidFill>
              </a:rPr>
              <a:t>Transaction et </a:t>
            </a:r>
            <a:r>
              <a:rPr lang="fr-CA" sz="1200" baseline="0" dirty="0" err="1">
                <a:solidFill>
                  <a:srgbClr val="FFFFFF"/>
                </a:solidFill>
              </a:rPr>
              <a:t>scripting</a:t>
            </a:r>
            <a:r>
              <a:rPr lang="fr-CA" sz="1200" baseline="0" dirty="0">
                <a:solidFill>
                  <a:srgbClr val="FFFFFF"/>
                </a:solidFill>
              </a:rPr>
              <a:t> côté serveur:</a:t>
            </a:r>
          </a:p>
          <a:p>
            <a:pPr marL="171450" indent="-171450">
              <a:buFontTx/>
              <a:buChar char="-"/>
            </a:pPr>
            <a:r>
              <a:rPr lang="fr-CA" sz="1200" baseline="0" dirty="0" err="1">
                <a:solidFill>
                  <a:srgbClr val="FFFFFF"/>
                </a:solidFill>
              </a:rPr>
              <a:t>Javascript</a:t>
            </a:r>
            <a:r>
              <a:rPr lang="fr-CA" sz="1200" baseline="0" dirty="0">
                <a:solidFill>
                  <a:srgbClr val="FFFFFF"/>
                </a:solidFill>
              </a:rPr>
              <a:t> est à </a:t>
            </a:r>
            <a:r>
              <a:rPr lang="fr-CA" sz="1200" baseline="0" dirty="0" err="1">
                <a:solidFill>
                  <a:srgbClr val="FFFFFF"/>
                </a:solidFill>
              </a:rPr>
              <a:t>DocumentDB</a:t>
            </a:r>
            <a:r>
              <a:rPr lang="fr-CA" sz="1200" baseline="0" dirty="0">
                <a:solidFill>
                  <a:srgbClr val="FFFFFF"/>
                </a:solidFill>
              </a:rPr>
              <a:t> ce que T-SQL est à SQL Server</a:t>
            </a:r>
          </a:p>
          <a:p>
            <a:pPr marL="171450" indent="-171450">
              <a:buFontTx/>
              <a:buChar char="-"/>
            </a:pPr>
            <a:r>
              <a:rPr lang="fr-CA" sz="1200" baseline="0" dirty="0">
                <a:solidFill>
                  <a:srgbClr val="FFFFFF"/>
                </a:solidFill>
              </a:rPr>
              <a:t>On peut définir des store proc, des fonctions et triggers</a:t>
            </a:r>
          </a:p>
          <a:p>
            <a:pPr marL="171450" indent="-171450">
              <a:buFontTx/>
              <a:buChar char="-"/>
            </a:pPr>
            <a:r>
              <a:rPr lang="fr-CA" sz="1200" baseline="0" dirty="0">
                <a:solidFill>
                  <a:srgbClr val="FFFFFF"/>
                </a:solidFill>
              </a:rPr>
              <a:t>L’exécution de code </a:t>
            </a:r>
            <a:r>
              <a:rPr lang="fr-CA" sz="1200" baseline="0" dirty="0" err="1">
                <a:solidFill>
                  <a:srgbClr val="FFFFFF"/>
                </a:solidFill>
              </a:rPr>
              <a:t>javascript</a:t>
            </a:r>
            <a:r>
              <a:rPr lang="fr-CA" sz="1200" baseline="0" dirty="0">
                <a:solidFill>
                  <a:srgbClr val="FFFFFF"/>
                </a:solidFill>
              </a:rPr>
              <a:t> côté serveur est requise si on veut exécuter une transaction atomique</a:t>
            </a:r>
          </a:p>
          <a:p>
            <a:pPr>
              <a:spcAft>
                <a:spcPts val="1200"/>
              </a:spcAft>
            </a:pPr>
            <a:endParaRPr lang="en-US" sz="1200" dirty="0">
              <a:gradFill>
                <a:gsLst>
                  <a:gs pos="2917">
                    <a:srgbClr val="494949"/>
                  </a:gs>
                  <a:gs pos="30000">
                    <a:srgbClr val="494949"/>
                  </a:gs>
                </a:gsLst>
                <a:lin ang="5400000" scaled="0"/>
              </a:gradFill>
            </a:endParaRPr>
          </a:p>
          <a:p>
            <a:pPr>
              <a:spcAft>
                <a:spcPts val="1200"/>
              </a:spcAft>
            </a:pPr>
            <a:r>
              <a:rPr lang="en-US" sz="1200" b="1" dirty="0">
                <a:gradFill>
                  <a:gsLst>
                    <a:gs pos="2917">
                      <a:srgbClr val="494949"/>
                    </a:gs>
                    <a:gs pos="30000">
                      <a:srgbClr val="494949"/>
                    </a:gs>
                  </a:gsLst>
                  <a:lin ang="5400000" scaled="0"/>
                </a:gradFill>
              </a:rPr>
              <a:t>Support for MongoDB API</a:t>
            </a:r>
          </a:p>
          <a:p>
            <a:pPr>
              <a:spcAft>
                <a:spcPts val="1200"/>
              </a:spcAft>
            </a:pPr>
            <a:endParaRPr lang="en-US" sz="1200" b="1" dirty="0">
              <a:gradFill>
                <a:gsLst>
                  <a:gs pos="2917">
                    <a:srgbClr val="494949"/>
                  </a:gs>
                  <a:gs pos="30000">
                    <a:srgbClr val="494949"/>
                  </a:gs>
                </a:gsLst>
                <a:lin ang="5400000" scaled="0"/>
              </a:gradFill>
            </a:endParaRPr>
          </a:p>
          <a:p>
            <a:pPr marL="0" lvl="0" indent="0">
              <a:spcAft>
                <a:spcPts val="1200"/>
              </a:spcAft>
              <a:buFont typeface="Arial" panose="020B0604020202020204" pitchFamily="34" charset="0"/>
              <a:buNone/>
            </a:pPr>
            <a:r>
              <a:rPr lang="en-US" sz="1200" b="1" dirty="0">
                <a:gradFill>
                  <a:gsLst>
                    <a:gs pos="2917">
                      <a:srgbClr val="494949"/>
                    </a:gs>
                    <a:gs pos="30000">
                      <a:srgbClr val="494949"/>
                    </a:gs>
                  </a:gsLst>
                  <a:lin ang="5400000" scaled="0"/>
                </a:gradFill>
              </a:rPr>
              <a:t>.NET, LINQ</a:t>
            </a:r>
          </a:p>
          <a:p>
            <a:pPr marL="0" lvl="0" indent="0">
              <a:spcAft>
                <a:spcPts val="1200"/>
              </a:spcAft>
              <a:buFont typeface="Arial" panose="020B0604020202020204" pitchFamily="34" charset="0"/>
              <a:buNone/>
            </a:pPr>
            <a:r>
              <a:rPr lang="en-US" sz="1200" b="1" dirty="0" err="1">
                <a:gradFill>
                  <a:gsLst>
                    <a:gs pos="2917">
                      <a:srgbClr val="494949"/>
                    </a:gs>
                    <a:gs pos="30000">
                      <a:srgbClr val="494949"/>
                    </a:gs>
                  </a:gsLst>
                  <a:lin ang="5400000" scaled="0"/>
                </a:gradFill>
              </a:rPr>
              <a:t>Javascript</a:t>
            </a:r>
            <a:r>
              <a:rPr lang="en-US" sz="1200" b="1" dirty="0">
                <a:gradFill>
                  <a:gsLst>
                    <a:gs pos="2917">
                      <a:srgbClr val="494949"/>
                    </a:gs>
                    <a:gs pos="30000">
                      <a:srgbClr val="494949"/>
                    </a:gs>
                  </a:gsLst>
                  <a:lin ang="5400000" scaled="0"/>
                </a:gradFill>
              </a:rPr>
              <a:t>, Node.JS</a:t>
            </a:r>
          </a:p>
          <a:p>
            <a:pPr marL="0" lvl="0" indent="0">
              <a:spcAft>
                <a:spcPts val="1200"/>
              </a:spcAft>
              <a:buFont typeface="Arial" panose="020B0604020202020204" pitchFamily="34" charset="0"/>
              <a:buNone/>
            </a:pPr>
            <a:r>
              <a:rPr lang="en-US" sz="1200" b="1" dirty="0">
                <a:gradFill>
                  <a:gsLst>
                    <a:gs pos="2917">
                      <a:srgbClr val="494949"/>
                    </a:gs>
                    <a:gs pos="30000">
                      <a:srgbClr val="494949"/>
                    </a:gs>
                  </a:gsLst>
                  <a:lin ang="5400000" scaled="0"/>
                </a:gradFill>
              </a:rPr>
              <a:t>Python</a:t>
            </a:r>
          </a:p>
          <a:p>
            <a:pPr marL="0" lvl="0" indent="0">
              <a:spcAft>
                <a:spcPts val="1200"/>
              </a:spcAft>
              <a:buFont typeface="Arial" panose="020B0604020202020204" pitchFamily="34" charset="0"/>
              <a:buNone/>
            </a:pPr>
            <a:r>
              <a:rPr lang="en-US" sz="1200" b="1" dirty="0">
                <a:gradFill>
                  <a:gsLst>
                    <a:gs pos="2917">
                      <a:srgbClr val="494949"/>
                    </a:gs>
                    <a:gs pos="30000">
                      <a:srgbClr val="494949"/>
                    </a:gs>
                  </a:gsLst>
                  <a:lin ang="5400000" scaled="0"/>
                </a:gradFill>
              </a:rPr>
              <a:t>JAVA</a:t>
            </a:r>
          </a:p>
          <a:p>
            <a:pPr marL="0" lvl="0" indent="0">
              <a:spcAft>
                <a:spcPts val="1200"/>
              </a:spcAft>
              <a:buFont typeface="Arial" panose="020B0604020202020204" pitchFamily="34" charset="0"/>
              <a:buNone/>
            </a:pPr>
            <a:r>
              <a:rPr lang="en-US" sz="1200" b="1" dirty="0">
                <a:gradFill>
                  <a:gsLst>
                    <a:gs pos="2917">
                      <a:srgbClr val="494949"/>
                    </a:gs>
                    <a:gs pos="30000">
                      <a:srgbClr val="494949"/>
                    </a:gs>
                  </a:gsLst>
                  <a:lin ang="5400000" scaled="0"/>
                </a:gradFill>
              </a:rPr>
              <a:t>REST</a:t>
            </a:r>
          </a:p>
          <a:p>
            <a:pPr marL="457200" lvl="1" indent="0">
              <a:spcAft>
                <a:spcPts val="1200"/>
              </a:spcAft>
              <a:buFont typeface="Arial" panose="020B0604020202020204" pitchFamily="34" charset="0"/>
              <a:buNone/>
            </a:pPr>
            <a:endParaRPr lang="en-US" sz="1200" b="1" dirty="0">
              <a:gradFill>
                <a:gsLst>
                  <a:gs pos="2917">
                    <a:srgbClr val="494949"/>
                  </a:gs>
                  <a:gs pos="30000">
                    <a:srgbClr val="494949"/>
                  </a:gs>
                </a:gsLst>
                <a:lin ang="5400000" scaled="0"/>
              </a:gradFill>
            </a:endParaRPr>
          </a:p>
          <a:p>
            <a:pPr marL="0" indent="0">
              <a:spcAft>
                <a:spcPts val="1200"/>
              </a:spcAft>
              <a:buFont typeface="Arial" panose="020B0604020202020204" pitchFamily="34" charset="0"/>
              <a:buNone/>
            </a:pPr>
            <a:endParaRPr lang="en-US" sz="1200" b="1" dirty="0">
              <a:gradFill>
                <a:gsLst>
                  <a:gs pos="2917">
                    <a:srgbClr val="494949"/>
                  </a:gs>
                  <a:gs pos="30000">
                    <a:srgbClr val="494949"/>
                  </a:gs>
                </a:gsLst>
                <a:lin ang="5400000" scaled="0"/>
              </a:gradFill>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58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D’autres</a:t>
            </a:r>
            <a:r>
              <a:rPr lang="fr-CA" baseline="0" dirty="0"/>
              <a:t> caractéristiques de </a:t>
            </a:r>
            <a:r>
              <a:rPr lang="fr-CA" baseline="0" dirty="0" err="1"/>
              <a:t>DocumentDB</a:t>
            </a:r>
            <a:endParaRPr lang="fr-CA" baseline="0" dirty="0"/>
          </a:p>
          <a:p>
            <a:endParaRPr lang="fr-CA" baseline="0" dirty="0"/>
          </a:p>
          <a:p>
            <a:r>
              <a:rPr lang="fr-CA" baseline="0" dirty="0"/>
              <a:t>Performant et cette performance est </a:t>
            </a:r>
            <a:r>
              <a:rPr lang="fr-CA" baseline="0" dirty="0" err="1"/>
              <a:t>prévisble</a:t>
            </a:r>
            <a:r>
              <a:rPr lang="fr-CA" baseline="0" dirty="0"/>
              <a:t>.</a:t>
            </a:r>
          </a:p>
          <a:p>
            <a:endParaRPr lang="fr-CA" baseline="0" dirty="0"/>
          </a:p>
          <a:p>
            <a:r>
              <a:rPr lang="fr-CA" baseline="0" dirty="0"/>
              <a:t>On réserve d’avance le niveau de performance qu’on désire pour notre BD (RU</a:t>
            </a:r>
            <a:r>
              <a:rPr lang="en-US" baseline="0" dirty="0"/>
              <a:t>/s</a:t>
            </a:r>
            <a:r>
              <a:rPr lang="fr-CA" baseline="0" dirty="0"/>
              <a:t>). </a:t>
            </a:r>
          </a:p>
          <a:p>
            <a:pPr marL="171450" indent="-171450">
              <a:buFontTx/>
              <a:buChar char="-"/>
            </a:pPr>
            <a:r>
              <a:rPr lang="fr-CA" baseline="0" dirty="0"/>
              <a:t>Lors d’une opération, dans les headers de la réponse, on peut obtenir les RU consommées par la requête.</a:t>
            </a:r>
          </a:p>
          <a:p>
            <a:pPr marL="171450" indent="-171450">
              <a:buFontTx/>
              <a:buChar char="-"/>
            </a:pPr>
            <a:r>
              <a:rPr lang="fr-CA" baseline="0" dirty="0"/>
              <a:t>Le portail Azure nous permet de surveiller notre consommation totale et de </a:t>
            </a:r>
            <a:r>
              <a:rPr lang="fr-CA" baseline="0" dirty="0" err="1"/>
              <a:t>scaler</a:t>
            </a:r>
            <a:r>
              <a:rPr lang="fr-CA" baseline="0" dirty="0"/>
              <a:t> au besoin</a:t>
            </a:r>
          </a:p>
          <a:p>
            <a:pPr marL="171450" indent="-171450">
              <a:buFontTx/>
              <a:buChar char="-"/>
            </a:pPr>
            <a:r>
              <a:rPr lang="fr-CA" baseline="0" dirty="0" err="1"/>
              <a:t>Throttling</a:t>
            </a:r>
            <a:r>
              <a:rPr lang="fr-CA" baseline="0" dirty="0"/>
              <a:t> </a:t>
            </a:r>
            <a:r>
              <a:rPr lang="fr-CA" baseline="0" dirty="0" err="1"/>
              <a:t>with</a:t>
            </a:r>
            <a:r>
              <a:rPr lang="fr-CA" baseline="0" dirty="0"/>
              <a:t> </a:t>
            </a:r>
            <a:r>
              <a:rPr lang="fr-CA" baseline="0" dirty="0" err="1"/>
              <a:t>delay</a:t>
            </a:r>
            <a:r>
              <a:rPr lang="fr-CA" baseline="0" dirty="0"/>
              <a:t> </a:t>
            </a:r>
            <a:r>
              <a:rPr lang="fr-CA" baseline="0" dirty="0" err="1"/>
              <a:t>until</a:t>
            </a:r>
            <a:r>
              <a:rPr lang="fr-CA" baseline="0" dirty="0"/>
              <a:t> </a:t>
            </a:r>
            <a:r>
              <a:rPr lang="fr-CA" baseline="0" dirty="0" err="1"/>
              <a:t>next</a:t>
            </a:r>
            <a:r>
              <a:rPr lang="fr-CA" baseline="0" dirty="0"/>
              <a:t> </a:t>
            </a:r>
            <a:r>
              <a:rPr lang="fr-CA" baseline="0" dirty="0" err="1"/>
              <a:t>attempt</a:t>
            </a:r>
            <a:r>
              <a:rPr lang="fr-CA" baseline="0" dirty="0"/>
              <a:t>.</a:t>
            </a:r>
          </a:p>
          <a:p>
            <a:pPr marL="171450" indent="-171450">
              <a:buFontTx/>
              <a:buChar char="-"/>
            </a:pPr>
            <a:r>
              <a:rPr lang="fr-CA" baseline="0" dirty="0"/>
              <a:t>Un calculateur pour estimer nos besoins existe. </a:t>
            </a:r>
          </a:p>
          <a:p>
            <a:pPr marL="171450" indent="-171450">
              <a:buFontTx/>
              <a:buChar char="-"/>
            </a:pPr>
            <a:endParaRPr lang="fr-CA" baseline="0" dirty="0"/>
          </a:p>
          <a:p>
            <a:r>
              <a:rPr lang="fr-CA" baseline="0" dirty="0"/>
              <a:t>Facteurs:</a:t>
            </a:r>
          </a:p>
          <a:p>
            <a:pPr marL="171450" indent="-171450">
              <a:buFontTx/>
              <a:buChar char="-"/>
            </a:pPr>
            <a:r>
              <a:rPr lang="fr-CA" baseline="0" dirty="0"/>
              <a:t>Indexes</a:t>
            </a:r>
          </a:p>
          <a:p>
            <a:pPr marL="171450" indent="-171450">
              <a:buFontTx/>
              <a:buChar char="-"/>
            </a:pPr>
            <a:r>
              <a:rPr lang="fr-CA" baseline="0" dirty="0"/>
              <a:t>Nombre de documents</a:t>
            </a:r>
          </a:p>
          <a:p>
            <a:pPr marL="171450" indent="-171450">
              <a:buFontTx/>
              <a:buChar char="-"/>
            </a:pPr>
            <a:r>
              <a:rPr lang="fr-CA" baseline="0" dirty="0"/>
              <a:t>Niveau de </a:t>
            </a:r>
            <a:r>
              <a:rPr lang="fr-CA" baseline="0" dirty="0" err="1"/>
              <a:t>consistency</a:t>
            </a:r>
            <a:endParaRPr lang="fr-CA" baseline="0" dirty="0"/>
          </a:p>
          <a:p>
            <a:pPr marL="171450" indent="-171450">
              <a:buFontTx/>
              <a:buChar char="-"/>
            </a:pPr>
            <a:r>
              <a:rPr lang="fr-CA" baseline="0" dirty="0"/>
              <a:t>Taille des documents</a:t>
            </a:r>
          </a:p>
          <a:p>
            <a:endParaRPr lang="fr-CA" baseline="0" dirty="0"/>
          </a:p>
          <a:p>
            <a:r>
              <a:rPr lang="fr-CA" baseline="0" dirty="0"/>
              <a:t>Niveau de cohérence configurable: </a:t>
            </a:r>
            <a:r>
              <a:rPr lang="fr-CA" baseline="0" dirty="0" err="1"/>
              <a:t>Strong</a:t>
            </a:r>
            <a:r>
              <a:rPr lang="fr-CA" baseline="0" dirty="0"/>
              <a:t>, Session, </a:t>
            </a:r>
            <a:r>
              <a:rPr lang="fr-CA" baseline="0" dirty="0" err="1"/>
              <a:t>Bounded</a:t>
            </a:r>
            <a:r>
              <a:rPr lang="fr-CA" baseline="0" dirty="0"/>
              <a:t>, </a:t>
            </a:r>
            <a:r>
              <a:rPr lang="fr-CA" baseline="0" dirty="0" err="1"/>
              <a:t>Eventual</a:t>
            </a:r>
            <a:r>
              <a:rPr lang="fr-CA" baseline="0" dirty="0"/>
              <a:t>. Par défaut Session et généralement adéquat. Voir la documentation pour les détails.</a:t>
            </a:r>
            <a:endParaRPr lang="en-US" dirty="0"/>
          </a:p>
          <a:p>
            <a:endParaRPr lang="fr-CA" dirty="0"/>
          </a:p>
          <a:p>
            <a:r>
              <a:rPr lang="fr-CA" baseline="0" dirty="0"/>
              <a:t>Niveau de performance et taille maximale théoriquement illimitée. La collection doit être partitionnée et donc définir une partition key.</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31021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dirty="0"/>
              <a:t>Exemples de données adaptées:</a:t>
            </a:r>
          </a:p>
          <a:p>
            <a:pPr marL="171450" indent="-171450">
              <a:buFontTx/>
              <a:buChar char="-"/>
            </a:pPr>
            <a:r>
              <a:rPr lang="fr-CA" baseline="0" dirty="0"/>
              <a:t>Catalogues de données</a:t>
            </a:r>
          </a:p>
          <a:p>
            <a:pPr marL="171450" indent="-171450">
              <a:buFontTx/>
              <a:buChar char="-"/>
            </a:pPr>
            <a:r>
              <a:rPr lang="fr-CA" baseline="0" dirty="0"/>
              <a:t>Préférence, Configuration</a:t>
            </a:r>
          </a:p>
          <a:p>
            <a:pPr marL="171450" indent="-171450">
              <a:buFontTx/>
              <a:buChar char="-"/>
            </a:pPr>
            <a:r>
              <a:rPr lang="fr-CA" baseline="0" dirty="0"/>
              <a:t>Télémétrie comme dans un cas de </a:t>
            </a:r>
            <a:r>
              <a:rPr lang="fr-CA" baseline="0" dirty="0" err="1"/>
              <a:t>IoT</a:t>
            </a:r>
            <a:endParaRPr lang="fr-CA" baseline="0" dirty="0"/>
          </a:p>
          <a:p>
            <a:pPr marL="171450" indent="-171450">
              <a:buFontTx/>
              <a:buChar char="-"/>
            </a:pPr>
            <a:r>
              <a:rPr lang="fr-CA" baseline="0" dirty="0"/>
              <a:t>Contenu usagée (commentaires, blog </a:t>
            </a:r>
            <a:r>
              <a:rPr lang="fr-CA" baseline="0" dirty="0" err="1"/>
              <a:t>posts</a:t>
            </a:r>
            <a:r>
              <a:rPr lang="fr-CA" baseline="0" dirty="0"/>
              <a:t>, etc…)</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526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CA" dirty="0"/>
              <a:t>Expliquer la structure</a:t>
            </a:r>
          </a:p>
          <a:p>
            <a:pPr marL="171450" indent="-171450">
              <a:buFontTx/>
              <a:buChar char="-"/>
            </a:pPr>
            <a:r>
              <a:rPr lang="fr-CA" dirty="0"/>
              <a:t>Chaque ressource a un</a:t>
            </a:r>
            <a:r>
              <a:rPr lang="fr-CA" baseline="0" dirty="0"/>
              <a:t> URL logique et stable</a:t>
            </a:r>
          </a:p>
          <a:p>
            <a:pPr marL="628650" lvl="1" indent="-171450">
              <a:buFontTx/>
              <a:buChar char="-"/>
            </a:pPr>
            <a:r>
              <a:rPr lang="fr-CA" baseline="0" dirty="0"/>
              <a:t>REST API</a:t>
            </a:r>
            <a:r>
              <a:rPr lang="fr-CA" baseline="0"/>
              <a:t>, HTTPS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3687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15.png"/><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781318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7875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886438816"/>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090421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35302507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035857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9786463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647838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445079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7936909"/>
      </p:ext>
    </p:extLst>
  </p:cSld>
  <p:clrMapOvr>
    <a:masterClrMapping/>
  </p:clrMapOvr>
  <p:transition>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590621929"/>
      </p:ext>
    </p:extLst>
  </p:cSld>
  <p:clrMapOvr>
    <a:masterClrMapping/>
  </p:clrMapOvr>
  <p:transition>
    <p:fade/>
  </p:transition>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360786323"/>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4/21/2017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140624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20718896"/>
      </p:ext>
    </p:extLst>
  </p:cSld>
  <p:clrMapOvr>
    <a:masterClrMapping/>
  </p:clrMapOvr>
  <p:transition>
    <p:fade/>
  </p:transition>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70712110"/>
      </p:ext>
    </p:extLst>
  </p:cSld>
  <p:clrMapOvr>
    <a:masterClrMapping/>
  </p:clrMapOvr>
  <p:transition>
    <p:fade/>
  </p:transition>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59987261"/>
      </p:ext>
    </p:extLst>
  </p:cSld>
  <p:clrMapOvr>
    <a:masterClrMapping/>
  </p:clrMapOvr>
  <p:transition>
    <p:fade/>
  </p:transition>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8347293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28130440"/>
      </p:ext>
    </p:extLst>
  </p:cSld>
  <p:clrMapOvr>
    <a:masterClrMapping/>
  </p:clrMapOvr>
  <p:transition>
    <p:fade/>
  </p:transition>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0489082"/>
      </p:ext>
    </p:extLst>
  </p:cSld>
  <p:clrMapOvr>
    <a:masterClrMapping/>
  </p:clrMapOvr>
  <p:transition>
    <p:fade/>
  </p:transition>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06854419"/>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20674466"/>
      </p:ext>
    </p:extLst>
  </p:cSld>
  <p:clrMapOvr>
    <a:masterClrMapping/>
  </p:clrMapOvr>
  <p:transition>
    <p:fade/>
  </p:transition>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7503405"/>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94340118"/>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899345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0669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56907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67357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789315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83248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9623557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055930321"/>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167941493"/>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7149426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290461"/>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303511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301398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18973286"/>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03428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73698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29526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509336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0018952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987703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37248520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788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968503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5768936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2059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23067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767551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8920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29466722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071126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5698983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74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9109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5023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4133441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011813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761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580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08982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693185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56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5141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5225066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817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91313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4160531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1336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27079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79870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75079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17277160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4300407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1044319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96163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265023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755282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781230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7344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0933820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414352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00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1729398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18521865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6358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997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4890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8230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758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052235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346263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489869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12250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335276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67860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99682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56015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8823495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172326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466672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971799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718487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945844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346667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418440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68280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31603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509272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704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367111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23716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84389971"/>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81790852"/>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14330193"/>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61662624"/>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397328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856554793"/>
      </p:ext>
    </p:extLst>
  </p:cSld>
  <p:clrMapOvr>
    <a:masterClrMapping/>
  </p:clrMapOvr>
  <p:transition>
    <p:fade/>
  </p:transition>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416944696"/>
      </p:ext>
    </p:extLst>
  </p:cSld>
  <p:clrMapOvr>
    <a:masterClrMapping/>
  </p:clrMapOvr>
  <p:transition>
    <p:fade/>
  </p:transition>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694649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27695305"/>
      </p:ext>
    </p:extLst>
  </p:cSld>
  <p:clrMapOvr>
    <a:masterClrMapping/>
  </p:clrMapOvr>
  <p:transition>
    <p:fade/>
  </p:transition>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93629142"/>
      </p:ext>
    </p:extLst>
  </p:cSld>
  <p:clrMapOvr>
    <a:masterClrMapping/>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454228491"/>
      </p:ext>
    </p:extLst>
  </p:cSld>
  <p:clrMapOvr>
    <a:masterClrMapping/>
  </p:clrMapOvr>
  <p:transition>
    <p:fade/>
  </p:transition>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894420254"/>
      </p:ext>
    </p:extLst>
  </p:cSld>
  <p:clrMapOvr>
    <a:masterClrMapping/>
  </p:clrMapOvr>
  <p:transition>
    <p:fade/>
  </p:transition>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053946132"/>
      </p:ext>
    </p:extLst>
  </p:cSld>
  <p:clrMapOvr>
    <a:masterClrMapping/>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369095020"/>
      </p:ext>
    </p:extLst>
  </p:cSld>
  <p:clrMapOvr>
    <a:masterClrMapping/>
  </p:clrMapOvr>
  <p:transition>
    <p:fade/>
  </p:transition>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43797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242615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8550566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2410102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4966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93853701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78776984"/>
      </p:ext>
    </p:extLst>
  </p:cSld>
  <p:clrMapOvr>
    <a:masterClrMapping/>
  </p:clrMapOvr>
  <p:transition>
    <p:fade/>
  </p:transition>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064448781"/>
      </p:ext>
    </p:extLst>
  </p:cSld>
  <p:clrMapOvr>
    <a:masterClrMapping/>
  </p:clrMapOvr>
  <p:transition>
    <p:fade/>
  </p:transition>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835089767"/>
      </p:ext>
    </p:extLst>
  </p:cSld>
  <p:clrMapOvr>
    <a:masterClrMapping/>
  </p:clrMapOvr>
  <p:transition>
    <p:fade/>
  </p:transition>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767346"/>
      </p:ext>
    </p:extLst>
  </p:cSld>
  <p:clrMapOvr>
    <a:masterClrMapping/>
  </p:clrMapOvr>
  <p:transition>
    <p:fade/>
  </p:transition>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407972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9.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theme" Target="../theme/theme4.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970319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9" r:id="rId31"/>
    <p:sldLayoutId id="2147483710"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6" r:id="rId46"/>
    <p:sldLayoutId id="2147483727" r:id="rId47"/>
    <p:sldLayoutId id="2147483730" r:id="rId48"/>
    <p:sldLayoutId id="2147483731"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88030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15532485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42585352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ideo" Target="https://www.youtube.com/embed/axCBtH1fdAw" TargetMode="External"/><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7" Type="http://schemas.openxmlformats.org/officeDocument/2006/relationships/hyperlink" Target="https://portal.azure.com/"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aka.ms/documentdb-emulator" TargetMode="External"/><Relationship Id="rId5" Type="http://schemas.openxmlformats.org/officeDocument/2006/relationships/hyperlink" Target="http://go.microsoft.com/fwlink/?LinkId=623215" TargetMode="External"/><Relationship Id="rId4" Type="http://schemas.openxmlformats.org/officeDocument/2006/relationships/hyperlink" Target="https://www.documentdb.com/capacityplann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4.emf"/><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5</a:t>
            </a:r>
            <a:br>
              <a:rPr lang="en-US" b="1" dirty="0"/>
            </a:br>
            <a:r>
              <a:rPr lang="en-US" b="1" dirty="0" err="1"/>
              <a:t>DocumentDB</a:t>
            </a:r>
            <a:endParaRPr lang="en-US" b="1" dirty="0"/>
          </a:p>
        </p:txBody>
      </p:sp>
      <p:sp>
        <p:nvSpPr>
          <p:cNvPr id="3" name="Title 1"/>
          <p:cNvSpPr txBox="1">
            <a:spLocks/>
          </p:cNvSpPr>
          <p:nvPr/>
        </p:nvSpPr>
        <p:spPr>
          <a:xfrm>
            <a:off x="882435" y="4250723"/>
            <a:ext cx="10722224" cy="2016957"/>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CA" sz="3921" b="1" spc="-100" dirty="0">
                <a:solidFill>
                  <a:srgbClr val="FFFFFF"/>
                </a:solidFill>
                <a:latin typeface="Segoe UI Light"/>
              </a:rPr>
              <a:t>David Chapdelaine</a:t>
            </a:r>
          </a:p>
          <a:p>
            <a:pPr defTabSz="914004"/>
            <a:r>
              <a:rPr lang="en-CA" sz="3921" b="1" spc="-100" dirty="0">
                <a:solidFill>
                  <a:srgbClr val="FFFFFF"/>
                </a:solidFill>
                <a:latin typeface="Segoe UI Light"/>
              </a:rPr>
              <a:t>Azure Technical Specialist, Microsoft</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27348" y="3183085"/>
            <a:ext cx="6179779" cy="4123422"/>
          </a:xfrm>
          <a:prstGeom prst="rect">
            <a:avLst/>
          </a:prstGeom>
        </p:spPr>
      </p:pic>
      <p:sp>
        <p:nvSpPr>
          <p:cNvPr id="3" name="Title 2"/>
          <p:cNvSpPr>
            <a:spLocks noGrp="1"/>
          </p:cNvSpPr>
          <p:nvPr>
            <p:ph type="title"/>
          </p:nvPr>
        </p:nvSpPr>
        <p:spPr/>
        <p:txBody>
          <a:bodyPr/>
          <a:lstStyle/>
          <a:p>
            <a:r>
              <a:rPr lang="en-US" dirty="0">
                <a:solidFill>
                  <a:srgbClr val="0072C6"/>
                </a:solidFill>
              </a:rPr>
              <a:t>Security model</a:t>
            </a:r>
          </a:p>
        </p:txBody>
      </p:sp>
      <p:sp>
        <p:nvSpPr>
          <p:cNvPr id="2" name="Content Placeholder 1"/>
          <p:cNvSpPr>
            <a:spLocks noGrp="1"/>
          </p:cNvSpPr>
          <p:nvPr>
            <p:ph idx="4294967295"/>
          </p:nvPr>
        </p:nvSpPr>
        <p:spPr>
          <a:xfrm>
            <a:off x="269240" y="1769529"/>
            <a:ext cx="11379200" cy="3567113"/>
          </a:xfrm>
        </p:spPr>
        <p:txBody>
          <a:bodyPr/>
          <a:lstStyle/>
          <a:p>
            <a:pPr marL="182880" indent="0">
              <a:spcBef>
                <a:spcPts val="300"/>
              </a:spcBef>
              <a:spcAft>
                <a:spcPts val="600"/>
              </a:spcAft>
              <a:buNone/>
            </a:pPr>
            <a:r>
              <a:rPr lang="en-US" sz="2400" dirty="0">
                <a:latin typeface="+mn-lt"/>
              </a:rPr>
              <a:t>Azure Document DB is designed to be secure with:</a:t>
            </a:r>
          </a:p>
          <a:p>
            <a:pPr marL="525780" indent="-342900">
              <a:spcBef>
                <a:spcPts val="300"/>
              </a:spcBef>
              <a:spcAft>
                <a:spcPts val="600"/>
              </a:spcAft>
            </a:pPr>
            <a:r>
              <a:rPr lang="en-US" sz="2400" dirty="0">
                <a:latin typeface="+mn-lt"/>
              </a:rPr>
              <a:t>Master key</a:t>
            </a:r>
          </a:p>
          <a:p>
            <a:pPr marL="525780" indent="-342900">
              <a:spcBef>
                <a:spcPts val="300"/>
              </a:spcBef>
              <a:spcAft>
                <a:spcPts val="600"/>
              </a:spcAft>
            </a:pPr>
            <a:r>
              <a:rPr lang="en-US" sz="2400" dirty="0">
                <a:latin typeface="+mn-lt"/>
              </a:rPr>
              <a:t>Access control on resources</a:t>
            </a:r>
          </a:p>
          <a:p>
            <a:pPr marL="525780" indent="-342900">
              <a:spcBef>
                <a:spcPts val="300"/>
              </a:spcBef>
              <a:spcAft>
                <a:spcPts val="600"/>
              </a:spcAft>
            </a:pPr>
            <a:r>
              <a:rPr lang="en-US" sz="2400" dirty="0">
                <a:latin typeface="+mn-lt"/>
              </a:rPr>
              <a:t>User operations</a:t>
            </a:r>
          </a:p>
          <a:p>
            <a:pPr marL="525780" indent="-342900">
              <a:spcBef>
                <a:spcPts val="300"/>
              </a:spcBef>
              <a:spcAft>
                <a:spcPts val="600"/>
              </a:spcAft>
            </a:pPr>
            <a:r>
              <a:rPr lang="en-US" sz="2400" dirty="0">
                <a:latin typeface="+mn-lt"/>
              </a:rPr>
              <a:t>Permission operations</a:t>
            </a:r>
          </a:p>
          <a:p>
            <a:pPr marL="525780" indent="-342900">
              <a:spcBef>
                <a:spcPts val="300"/>
              </a:spcBef>
              <a:spcAft>
                <a:spcPts val="600"/>
              </a:spcAft>
            </a:pPr>
            <a:r>
              <a:rPr lang="en-US" sz="2400" dirty="0">
                <a:latin typeface="+mn-lt"/>
              </a:rPr>
              <a:t>Code execution</a:t>
            </a:r>
          </a:p>
        </p:txBody>
      </p:sp>
    </p:spTree>
    <p:extLst>
      <p:ext uri="{BB962C8B-B14F-4D97-AF65-F5344CB8AC3E}">
        <p14:creationId xmlns:p14="http://schemas.microsoft.com/office/powerpoint/2010/main" val="114986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xCBtH1fdAw">
            <a:hlinkClick r:id="" action="ppaction://media"/>
          </p:cNvPr>
          <p:cNvPicPr>
            <a:picLocks noRot="1" noChangeAspect="1"/>
          </p:cNvPicPr>
          <p:nvPr>
            <a:videoFile r:link="rId1"/>
          </p:nvPr>
        </p:nvPicPr>
        <p:blipFill>
          <a:blip r:embed="rId4"/>
          <a:stretch>
            <a:fillRect/>
          </a:stretch>
        </p:blipFill>
        <p:spPr>
          <a:xfrm>
            <a:off x="0" y="-1084553"/>
            <a:ext cx="12192000" cy="9144001"/>
          </a:xfrm>
          <a:prstGeom prst="rect">
            <a:avLst/>
          </a:prstGeom>
        </p:spPr>
      </p:pic>
    </p:spTree>
    <p:extLst>
      <p:ext uri="{BB962C8B-B14F-4D97-AF65-F5344CB8AC3E}">
        <p14:creationId xmlns:p14="http://schemas.microsoft.com/office/powerpoint/2010/main" val="13075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2C6"/>
                </a:solidFill>
              </a:rPr>
              <a:t>Useful tools and links</a:t>
            </a:r>
          </a:p>
        </p:txBody>
      </p:sp>
      <p:sp>
        <p:nvSpPr>
          <p:cNvPr id="2" name="Content Placeholder 1"/>
          <p:cNvSpPr>
            <a:spLocks noGrp="1"/>
          </p:cNvSpPr>
          <p:nvPr>
            <p:ph idx="4294967295"/>
          </p:nvPr>
        </p:nvSpPr>
        <p:spPr>
          <a:xfrm>
            <a:off x="269240" y="1769529"/>
            <a:ext cx="11379200" cy="3567113"/>
          </a:xfrm>
        </p:spPr>
        <p:txBody>
          <a:bodyPr/>
          <a:lstStyle/>
          <a:p>
            <a:pPr marL="182880" indent="0">
              <a:lnSpc>
                <a:spcPct val="150000"/>
              </a:lnSpc>
              <a:spcBef>
                <a:spcPts val="300"/>
              </a:spcBef>
              <a:spcAft>
                <a:spcPts val="600"/>
              </a:spcAft>
              <a:buNone/>
            </a:pPr>
            <a:r>
              <a:rPr lang="en-US" sz="2000" b="1" dirty="0">
                <a:latin typeface="+mn-lt"/>
              </a:rPr>
              <a:t>Query Playground: </a:t>
            </a:r>
            <a:r>
              <a:rPr lang="en-US" sz="2000" dirty="0">
                <a:latin typeface="+mn-lt"/>
                <a:hlinkClick r:id="rId3"/>
              </a:rPr>
              <a:t>https://www.documentdb.com/sql/demo</a:t>
            </a:r>
            <a:endParaRPr lang="en-US" sz="2000" dirty="0">
              <a:latin typeface="+mn-lt"/>
            </a:endParaRPr>
          </a:p>
          <a:p>
            <a:pPr marL="182880" indent="0">
              <a:lnSpc>
                <a:spcPct val="150000"/>
              </a:lnSpc>
              <a:spcBef>
                <a:spcPts val="300"/>
              </a:spcBef>
              <a:spcAft>
                <a:spcPts val="600"/>
              </a:spcAft>
              <a:buNone/>
            </a:pPr>
            <a:r>
              <a:rPr lang="fr-CA" sz="2000" b="1" dirty="0" err="1">
                <a:latin typeface="+mn-lt"/>
              </a:rPr>
              <a:t>Capacity</a:t>
            </a:r>
            <a:r>
              <a:rPr lang="fr-CA" sz="2000" b="1" dirty="0">
                <a:latin typeface="+mn-lt"/>
              </a:rPr>
              <a:t> </a:t>
            </a:r>
            <a:r>
              <a:rPr lang="fr-CA" sz="2000" b="1" dirty="0" err="1">
                <a:latin typeface="+mn-lt"/>
              </a:rPr>
              <a:t>Planner</a:t>
            </a:r>
            <a:r>
              <a:rPr lang="fr-CA" sz="2000" dirty="0">
                <a:latin typeface="+mn-lt"/>
              </a:rPr>
              <a:t>: </a:t>
            </a:r>
            <a:r>
              <a:rPr lang="fr-CA" sz="2000" dirty="0">
                <a:latin typeface="+mn-lt"/>
                <a:hlinkClick r:id="rId4"/>
              </a:rPr>
              <a:t>https://www.documentdb.com/capacityplanner</a:t>
            </a:r>
            <a:endParaRPr lang="fr-CA" sz="2000" dirty="0">
              <a:latin typeface="+mn-lt"/>
            </a:endParaRPr>
          </a:p>
          <a:p>
            <a:pPr marL="182880" indent="0">
              <a:lnSpc>
                <a:spcPct val="150000"/>
              </a:lnSpc>
              <a:spcBef>
                <a:spcPts val="300"/>
              </a:spcBef>
              <a:spcAft>
                <a:spcPts val="600"/>
              </a:spcAft>
              <a:buNone/>
            </a:pPr>
            <a:r>
              <a:rPr lang="en-US" sz="2000" b="1" dirty="0">
                <a:latin typeface="+mn-lt"/>
              </a:rPr>
              <a:t>Query Cheat Sheet: </a:t>
            </a:r>
            <a:r>
              <a:rPr lang="en-US" sz="2000" dirty="0">
                <a:latin typeface="+mn-lt"/>
                <a:hlinkClick r:id="rId5"/>
              </a:rPr>
              <a:t>http://go.microsoft.com/fwlink/?LinkId=623215</a:t>
            </a:r>
            <a:endParaRPr lang="en-US" sz="2000" dirty="0">
              <a:latin typeface="+mn-lt"/>
            </a:endParaRPr>
          </a:p>
          <a:p>
            <a:pPr marL="182880" indent="0">
              <a:lnSpc>
                <a:spcPct val="150000"/>
              </a:lnSpc>
              <a:spcBef>
                <a:spcPts val="300"/>
              </a:spcBef>
              <a:spcAft>
                <a:spcPts val="600"/>
              </a:spcAft>
              <a:buNone/>
            </a:pPr>
            <a:r>
              <a:rPr lang="en-US" sz="2000" b="1" dirty="0" err="1">
                <a:latin typeface="+mn-lt"/>
              </a:rPr>
              <a:t>DocumentDB</a:t>
            </a:r>
            <a:r>
              <a:rPr lang="en-US" sz="2000" b="1" dirty="0">
                <a:latin typeface="+mn-lt"/>
              </a:rPr>
              <a:t> Emulator: </a:t>
            </a:r>
            <a:r>
              <a:rPr lang="en-US" sz="2000" dirty="0">
                <a:latin typeface="+mn-lt"/>
                <a:hlinkClick r:id="rId6"/>
              </a:rPr>
              <a:t>https://aka.ms/documentdb-emulator</a:t>
            </a:r>
            <a:endParaRPr lang="en-US" sz="2000" dirty="0">
              <a:latin typeface="+mn-lt"/>
            </a:endParaRPr>
          </a:p>
          <a:p>
            <a:pPr marL="182880" indent="0">
              <a:lnSpc>
                <a:spcPct val="150000"/>
              </a:lnSpc>
              <a:spcBef>
                <a:spcPts val="300"/>
              </a:spcBef>
              <a:spcAft>
                <a:spcPts val="600"/>
              </a:spcAft>
              <a:buNone/>
            </a:pPr>
            <a:r>
              <a:rPr lang="en-US" sz="2000" b="1" dirty="0">
                <a:latin typeface="+mn-lt"/>
              </a:rPr>
              <a:t>Query Explorer: </a:t>
            </a:r>
            <a:r>
              <a:rPr lang="en-US" sz="2000" dirty="0">
                <a:latin typeface="+mn-lt"/>
                <a:hlinkClick r:id="rId7"/>
              </a:rPr>
              <a:t>https:</a:t>
            </a:r>
            <a:r>
              <a:rPr lang="en-CA" sz="2000" dirty="0">
                <a:latin typeface="+mn-lt"/>
                <a:hlinkClick r:id="rId7"/>
              </a:rPr>
              <a:t>//portal.azure.com</a:t>
            </a:r>
            <a:r>
              <a:rPr lang="en-CA" sz="2000" dirty="0">
                <a:latin typeface="+mn-lt"/>
              </a:rPr>
              <a:t> and then navigate to your </a:t>
            </a:r>
            <a:r>
              <a:rPr lang="en-CA" sz="2000" dirty="0" err="1">
                <a:latin typeface="+mn-lt"/>
              </a:rPr>
              <a:t>DocumentDB</a:t>
            </a:r>
            <a:r>
              <a:rPr lang="en-CA" sz="2000" dirty="0">
                <a:latin typeface="+mn-lt"/>
              </a:rPr>
              <a:t> </a:t>
            </a:r>
            <a:r>
              <a:rPr lang="en-CA" sz="2000" dirty="0" err="1">
                <a:latin typeface="+mn-lt"/>
              </a:rPr>
              <a:t>ressource</a:t>
            </a:r>
            <a:endParaRPr lang="en-US" sz="2000" dirty="0">
              <a:latin typeface="+mn-lt"/>
            </a:endParaRPr>
          </a:p>
        </p:txBody>
      </p:sp>
    </p:spTree>
    <p:extLst>
      <p:ext uri="{BB962C8B-B14F-4D97-AF65-F5344CB8AC3E}">
        <p14:creationId xmlns:p14="http://schemas.microsoft.com/office/powerpoint/2010/main" val="3024571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Store the results of the text analysis done in step 4 inside </a:t>
            </a:r>
            <a:r>
              <a:rPr lang="en-CA" sz="3921" spc="-100" dirty="0" err="1">
                <a:solidFill>
                  <a:srgbClr val="FFFFFF"/>
                </a:solidFill>
                <a:latin typeface="Segoe UI Light"/>
              </a:rPr>
              <a:t>DocumentDB</a:t>
            </a:r>
            <a:r>
              <a:rPr lang="en-CA" sz="3921" spc="-100" dirty="0">
                <a:solidFill>
                  <a:srgbClr val="FFFFFF"/>
                </a:solidFill>
                <a:latin typeface="Segoe UI Light"/>
              </a:rPr>
              <a:t> and then extend our existing </a:t>
            </a:r>
            <a:r>
              <a:rPr lang="en-CA" sz="3921" spc="-100" dirty="0" err="1">
                <a:solidFill>
                  <a:srgbClr val="FFFFFF"/>
                </a:solidFill>
                <a:latin typeface="Segoe UI Light"/>
              </a:rPr>
              <a:t>WebApp</a:t>
            </a:r>
            <a:r>
              <a:rPr lang="en-CA" sz="3921" spc="-100" dirty="0">
                <a:solidFill>
                  <a:srgbClr val="FFFFFF"/>
                </a:solidFill>
                <a:latin typeface="Segoe UI Light"/>
              </a:rPr>
              <a:t> to view the results.</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noFill/>
        </p:spPr>
        <p:txBody>
          <a:bodyPr/>
          <a:lstStyle/>
          <a:p>
            <a:r>
              <a:rPr lang="en-US" dirty="0">
                <a:solidFill>
                  <a:srgbClr val="0072C6"/>
                </a:solidFill>
              </a:rPr>
              <a:t>What is NoSQL?</a:t>
            </a:r>
          </a:p>
        </p:txBody>
      </p:sp>
      <p:pic>
        <p:nvPicPr>
          <p:cNvPr id="6" name="Picture 5"/>
          <p:cNvPicPr>
            <a:picLocks noChangeAspect="1"/>
          </p:cNvPicPr>
          <p:nvPr/>
        </p:nvPicPr>
        <p:blipFill>
          <a:blip r:embed="rId3"/>
          <a:stretch>
            <a:fillRect/>
          </a:stretch>
        </p:blipFill>
        <p:spPr>
          <a:xfrm>
            <a:off x="14412638" y="1122444"/>
            <a:ext cx="2360531" cy="1266625"/>
          </a:xfrm>
          <a:prstGeom prst="rect">
            <a:avLst/>
          </a:prstGeom>
        </p:spPr>
      </p:pic>
      <p:pic>
        <p:nvPicPr>
          <p:cNvPr id="12" name="Picture 11"/>
          <p:cNvPicPr>
            <a:picLocks noChangeAspect="1"/>
          </p:cNvPicPr>
          <p:nvPr/>
        </p:nvPicPr>
        <p:blipFill>
          <a:blip r:embed="rId3"/>
          <a:stretch>
            <a:fillRect/>
          </a:stretch>
        </p:blipFill>
        <p:spPr>
          <a:xfrm>
            <a:off x="14885608" y="3894648"/>
            <a:ext cx="1631255" cy="875305"/>
          </a:xfrm>
          <a:prstGeom prst="rect">
            <a:avLst/>
          </a:prstGeom>
        </p:spPr>
      </p:pic>
      <p:grpSp>
        <p:nvGrpSpPr>
          <p:cNvPr id="45" name="Group 44"/>
          <p:cNvGrpSpPr/>
          <p:nvPr/>
        </p:nvGrpSpPr>
        <p:grpSpPr>
          <a:xfrm>
            <a:off x="8568272" y="1988098"/>
            <a:ext cx="3152197" cy="4538530"/>
            <a:chOff x="8204910" y="1977206"/>
            <a:chExt cx="3152197" cy="4538530"/>
          </a:xfrm>
        </p:grpSpPr>
        <p:sp>
          <p:nvSpPr>
            <p:cNvPr id="4" name="Freeform 5"/>
            <p:cNvSpPr>
              <a:spLocks/>
            </p:cNvSpPr>
            <p:nvPr/>
          </p:nvSpPr>
          <p:spPr bwMode="auto">
            <a:xfrm>
              <a:off x="8204910" y="2187866"/>
              <a:ext cx="2615642" cy="1499921"/>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pic>
          <p:nvPicPr>
            <p:cNvPr id="11" name="Picture 10"/>
            <p:cNvPicPr>
              <a:picLocks noChangeAspect="1"/>
            </p:cNvPicPr>
            <p:nvPr/>
          </p:nvPicPr>
          <p:blipFill>
            <a:blip r:embed="rId4"/>
            <a:stretch>
              <a:fillRect/>
            </a:stretch>
          </p:blipFill>
          <p:spPr>
            <a:xfrm>
              <a:off x="9806816" y="1977206"/>
              <a:ext cx="1550291" cy="4538530"/>
            </a:xfrm>
            <a:prstGeom prst="rect">
              <a:avLst/>
            </a:prstGeom>
          </p:spPr>
        </p:pic>
        <p:grpSp>
          <p:nvGrpSpPr>
            <p:cNvPr id="20" name="Group 19"/>
            <p:cNvGrpSpPr/>
            <p:nvPr/>
          </p:nvGrpSpPr>
          <p:grpSpPr>
            <a:xfrm>
              <a:off x="10280873" y="5158732"/>
              <a:ext cx="581428" cy="1018337"/>
              <a:chOff x="1951038" y="7045325"/>
              <a:chExt cx="393700" cy="735013"/>
            </a:xfrm>
          </p:grpSpPr>
          <p:sp>
            <p:nvSpPr>
              <p:cNvPr id="14" name="AutoShape 3"/>
              <p:cNvSpPr>
                <a:spLocks noChangeAspect="1" noChangeArrowheads="1" noTextEdit="1"/>
              </p:cNvSpPr>
              <p:nvPr/>
            </p:nvSpPr>
            <p:spPr bwMode="auto">
              <a:xfrm>
                <a:off x="1951038" y="7045325"/>
                <a:ext cx="39370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5" name="Freeform 5"/>
              <p:cNvSpPr>
                <a:spLocks/>
              </p:cNvSpPr>
              <p:nvPr/>
            </p:nvSpPr>
            <p:spPr bwMode="auto">
              <a:xfrm>
                <a:off x="1951038" y="7045325"/>
                <a:ext cx="388938" cy="84138"/>
              </a:xfrm>
              <a:custGeom>
                <a:avLst/>
                <a:gdLst>
                  <a:gd name="T0" fmla="*/ 17 w 245"/>
                  <a:gd name="T1" fmla="*/ 53 h 53"/>
                  <a:gd name="T2" fmla="*/ 0 w 245"/>
                  <a:gd name="T3" fmla="*/ 26 h 53"/>
                  <a:gd name="T4" fmla="*/ 17 w 245"/>
                  <a:gd name="T5" fmla="*/ 0 h 53"/>
                  <a:gd name="T6" fmla="*/ 228 w 245"/>
                  <a:gd name="T7" fmla="*/ 0 h 53"/>
                  <a:gd name="T8" fmla="*/ 245 w 245"/>
                  <a:gd name="T9" fmla="*/ 26 h 53"/>
                  <a:gd name="T10" fmla="*/ 228 w 245"/>
                  <a:gd name="T11" fmla="*/ 53 h 53"/>
                  <a:gd name="T12" fmla="*/ 17 w 245"/>
                  <a:gd name="T13" fmla="*/ 53 h 53"/>
                  <a:gd name="T14" fmla="*/ 17 w 24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3">
                    <a:moveTo>
                      <a:pt x="17" y="53"/>
                    </a:moveTo>
                    <a:lnTo>
                      <a:pt x="0" y="26"/>
                    </a:lnTo>
                    <a:lnTo>
                      <a:pt x="17" y="0"/>
                    </a:lnTo>
                    <a:lnTo>
                      <a:pt x="228" y="0"/>
                    </a:lnTo>
                    <a:lnTo>
                      <a:pt x="245" y="26"/>
                    </a:lnTo>
                    <a:lnTo>
                      <a:pt x="228" y="53"/>
                    </a:lnTo>
                    <a:lnTo>
                      <a:pt x="17" y="53"/>
                    </a:lnTo>
                    <a:lnTo>
                      <a:pt x="17" y="53"/>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6" name="Freeform 6"/>
              <p:cNvSpPr>
                <a:spLocks/>
              </p:cNvSpPr>
              <p:nvPr/>
            </p:nvSpPr>
            <p:spPr bwMode="auto">
              <a:xfrm>
                <a:off x="1951038" y="7258050"/>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8" name="Freeform 7"/>
              <p:cNvSpPr>
                <a:spLocks/>
              </p:cNvSpPr>
              <p:nvPr/>
            </p:nvSpPr>
            <p:spPr bwMode="auto">
              <a:xfrm>
                <a:off x="1951038" y="7475538"/>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9" name="Freeform 8"/>
              <p:cNvSpPr>
                <a:spLocks/>
              </p:cNvSpPr>
              <p:nvPr/>
            </p:nvSpPr>
            <p:spPr bwMode="auto">
              <a:xfrm>
                <a:off x="1951038" y="7693025"/>
                <a:ext cx="388938" cy="87313"/>
              </a:xfrm>
              <a:custGeom>
                <a:avLst/>
                <a:gdLst>
                  <a:gd name="T0" fmla="*/ 17 w 245"/>
                  <a:gd name="T1" fmla="*/ 55 h 55"/>
                  <a:gd name="T2" fmla="*/ 0 w 245"/>
                  <a:gd name="T3" fmla="*/ 27 h 55"/>
                  <a:gd name="T4" fmla="*/ 17 w 245"/>
                  <a:gd name="T5" fmla="*/ 0 h 55"/>
                  <a:gd name="T6" fmla="*/ 228 w 245"/>
                  <a:gd name="T7" fmla="*/ 0 h 55"/>
                  <a:gd name="T8" fmla="*/ 245 w 245"/>
                  <a:gd name="T9" fmla="*/ 27 h 55"/>
                  <a:gd name="T10" fmla="*/ 228 w 245"/>
                  <a:gd name="T11" fmla="*/ 55 h 55"/>
                  <a:gd name="T12" fmla="*/ 17 w 245"/>
                  <a:gd name="T13" fmla="*/ 55 h 55"/>
                  <a:gd name="T14" fmla="*/ 17 w 24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5">
                    <a:moveTo>
                      <a:pt x="17" y="55"/>
                    </a:moveTo>
                    <a:lnTo>
                      <a:pt x="0" y="27"/>
                    </a:lnTo>
                    <a:lnTo>
                      <a:pt x="17" y="0"/>
                    </a:lnTo>
                    <a:lnTo>
                      <a:pt x="228" y="0"/>
                    </a:lnTo>
                    <a:lnTo>
                      <a:pt x="245" y="27"/>
                    </a:lnTo>
                    <a:lnTo>
                      <a:pt x="228" y="55"/>
                    </a:lnTo>
                    <a:lnTo>
                      <a:pt x="17" y="55"/>
                    </a:lnTo>
                    <a:lnTo>
                      <a:pt x="17" y="55"/>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pic>
          <p:nvPicPr>
            <p:cNvPr id="13" name="Picture 12"/>
            <p:cNvPicPr>
              <a:picLocks noChangeAspect="1"/>
            </p:cNvPicPr>
            <p:nvPr/>
          </p:nvPicPr>
          <p:blipFill>
            <a:blip r:embed="rId5"/>
            <a:stretch>
              <a:fillRect/>
            </a:stretch>
          </p:blipFill>
          <p:spPr>
            <a:xfrm>
              <a:off x="8795211" y="3024961"/>
              <a:ext cx="1714429" cy="982939"/>
            </a:xfrm>
            <a:prstGeom prst="rect">
              <a:avLst/>
            </a:prstGeom>
          </p:spPr>
        </p:pic>
      </p:grpSp>
      <p:sp>
        <p:nvSpPr>
          <p:cNvPr id="10" name="Rectangle 9"/>
          <p:cNvSpPr/>
          <p:nvPr/>
        </p:nvSpPr>
        <p:spPr bwMode="auto">
          <a:xfrm>
            <a:off x="4277609" y="3926128"/>
            <a:ext cx="6139753" cy="979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2400" dirty="0">
                <a:solidFill>
                  <a:srgbClr val="494949"/>
                </a:solidFill>
              </a:rPr>
              <a:t>Choose the store that </a:t>
            </a:r>
            <a:br>
              <a:rPr lang="en-US" sz="2400" dirty="0">
                <a:solidFill>
                  <a:srgbClr val="494949"/>
                </a:solidFill>
              </a:rPr>
            </a:br>
            <a:r>
              <a:rPr lang="en-US" sz="2400" dirty="0">
                <a:solidFill>
                  <a:srgbClr val="494949"/>
                </a:solidFill>
              </a:rPr>
              <a:t>best fits your needs</a:t>
            </a:r>
          </a:p>
        </p:txBody>
      </p:sp>
      <p:grpSp>
        <p:nvGrpSpPr>
          <p:cNvPr id="44" name="Group 43"/>
          <p:cNvGrpSpPr/>
          <p:nvPr/>
        </p:nvGrpSpPr>
        <p:grpSpPr>
          <a:xfrm>
            <a:off x="862374" y="2510770"/>
            <a:ext cx="3096841" cy="3210201"/>
            <a:chOff x="5513299" y="1876422"/>
            <a:chExt cx="3096841" cy="3210201"/>
          </a:xfrm>
        </p:grpSpPr>
        <p:sp>
          <p:nvSpPr>
            <p:cNvPr id="24" name="Freeform 5"/>
            <p:cNvSpPr>
              <a:spLocks/>
            </p:cNvSpPr>
            <p:nvPr/>
          </p:nvSpPr>
          <p:spPr bwMode="auto">
            <a:xfrm>
              <a:off x="6606778" y="1913854"/>
              <a:ext cx="902123" cy="340636"/>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p:cNvSpPr>
              <a:spLocks/>
            </p:cNvSpPr>
            <p:nvPr/>
          </p:nvSpPr>
          <p:spPr bwMode="auto">
            <a:xfrm>
              <a:off x="6606778" y="4704812"/>
              <a:ext cx="902123" cy="344378"/>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7"/>
            <p:cNvSpPr>
              <a:spLocks noChangeArrowheads="1"/>
            </p:cNvSpPr>
            <p:nvPr/>
          </p:nvSpPr>
          <p:spPr bwMode="auto">
            <a:xfrm>
              <a:off x="6546886" y="1876422"/>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9"/>
            <p:cNvSpPr>
              <a:spLocks noChangeArrowheads="1"/>
            </p:cNvSpPr>
            <p:nvPr/>
          </p:nvSpPr>
          <p:spPr bwMode="auto">
            <a:xfrm>
              <a:off x="6999820" y="2168184"/>
              <a:ext cx="116042" cy="2776805"/>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22"/>
            <p:cNvSpPr>
              <a:spLocks noChangeArrowheads="1"/>
            </p:cNvSpPr>
            <p:nvPr/>
          </p:nvSpPr>
          <p:spPr bwMode="auto">
            <a:xfrm>
              <a:off x="6546886" y="5049191"/>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p:cNvGrpSpPr/>
            <p:nvPr/>
          </p:nvGrpSpPr>
          <p:grpSpPr>
            <a:xfrm>
              <a:off x="5636523" y="2117598"/>
              <a:ext cx="2838891" cy="2545935"/>
              <a:chOff x="6086468" y="2434166"/>
              <a:chExt cx="1939001" cy="1912798"/>
            </a:xfrm>
          </p:grpSpPr>
          <p:grpSp>
            <p:nvGrpSpPr>
              <p:cNvPr id="8" name="Group 7"/>
              <p:cNvGrpSpPr/>
              <p:nvPr/>
            </p:nvGrpSpPr>
            <p:grpSpPr>
              <a:xfrm>
                <a:off x="6086468" y="2460368"/>
                <a:ext cx="1939001" cy="1886596"/>
                <a:chOff x="6086468" y="2460368"/>
                <a:chExt cx="1939001" cy="1886596"/>
              </a:xfrm>
            </p:grpSpPr>
            <p:sp>
              <p:nvSpPr>
                <p:cNvPr id="29" name="Freeform 10"/>
                <p:cNvSpPr>
                  <a:spLocks/>
                </p:cNvSpPr>
                <p:nvPr/>
              </p:nvSpPr>
              <p:spPr bwMode="auto">
                <a:xfrm>
                  <a:off x="6382183" y="2460368"/>
                  <a:ext cx="1351313" cy="291973"/>
                </a:xfrm>
                <a:custGeom>
                  <a:avLst/>
                  <a:gdLst>
                    <a:gd name="T0" fmla="*/ 361 w 361"/>
                    <a:gd name="T1" fmla="*/ 0 h 78"/>
                    <a:gd name="T2" fmla="*/ 361 w 361"/>
                    <a:gd name="T3" fmla="*/ 15 h 78"/>
                    <a:gd name="T4" fmla="*/ 0 w 361"/>
                    <a:gd name="T5" fmla="*/ 78 h 78"/>
                    <a:gd name="T6" fmla="*/ 0 w 361"/>
                    <a:gd name="T7" fmla="*/ 63 h 78"/>
                    <a:gd name="T8" fmla="*/ 361 w 361"/>
                    <a:gd name="T9" fmla="*/ 0 h 78"/>
                  </a:gdLst>
                  <a:ahLst/>
                  <a:cxnLst>
                    <a:cxn ang="0">
                      <a:pos x="T0" y="T1"/>
                    </a:cxn>
                    <a:cxn ang="0">
                      <a:pos x="T2" y="T3"/>
                    </a:cxn>
                    <a:cxn ang="0">
                      <a:pos x="T4" y="T5"/>
                    </a:cxn>
                    <a:cxn ang="0">
                      <a:pos x="T6" y="T7"/>
                    </a:cxn>
                    <a:cxn ang="0">
                      <a:pos x="T8" y="T9"/>
                    </a:cxn>
                  </a:cxnLst>
                  <a:rect l="0" t="0" r="r" b="b"/>
                  <a:pathLst>
                    <a:path w="361" h="78">
                      <a:moveTo>
                        <a:pt x="361" y="0"/>
                      </a:moveTo>
                      <a:lnTo>
                        <a:pt x="361" y="15"/>
                      </a:lnTo>
                      <a:lnTo>
                        <a:pt x="0" y="78"/>
                      </a:lnTo>
                      <a:lnTo>
                        <a:pt x="0" y="63"/>
                      </a:lnTo>
                      <a:lnTo>
                        <a:pt x="361" y="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1"/>
                <p:cNvSpPr>
                  <a:spLocks noChangeArrowheads="1"/>
                </p:cNvSpPr>
                <p:nvPr/>
              </p:nvSpPr>
              <p:spPr bwMode="auto">
                <a:xfrm>
                  <a:off x="7673604" y="2460368"/>
                  <a:ext cx="59892"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2"/>
                <p:cNvSpPr>
                  <a:spLocks noChangeArrowheads="1"/>
                </p:cNvSpPr>
                <p:nvPr/>
              </p:nvSpPr>
              <p:spPr bwMode="auto">
                <a:xfrm>
                  <a:off x="6382183" y="2696193"/>
                  <a:ext cx="56150"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0"/>
                <p:cNvSpPr>
                  <a:spLocks/>
                </p:cNvSpPr>
                <p:nvPr/>
              </p:nvSpPr>
              <p:spPr bwMode="auto">
                <a:xfrm>
                  <a:off x="6086468" y="4245895"/>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1"/>
                <p:cNvSpPr>
                  <a:spLocks/>
                </p:cNvSpPr>
                <p:nvPr/>
              </p:nvSpPr>
              <p:spPr bwMode="auto">
                <a:xfrm>
                  <a:off x="7381631" y="4010070"/>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Oval 14"/>
              <p:cNvSpPr>
                <a:spLocks noChangeArrowheads="1"/>
              </p:cNvSpPr>
              <p:nvPr/>
            </p:nvSpPr>
            <p:spPr bwMode="auto">
              <a:xfrm>
                <a:off x="6359724" y="2673734"/>
                <a:ext cx="104811" cy="101069"/>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13"/>
              <p:cNvSpPr>
                <a:spLocks noChangeArrowheads="1"/>
              </p:cNvSpPr>
              <p:nvPr/>
            </p:nvSpPr>
            <p:spPr bwMode="auto">
              <a:xfrm>
                <a:off x="7654887" y="2434166"/>
                <a:ext cx="104811" cy="104811"/>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Oval 6"/>
            <p:cNvSpPr/>
            <p:nvPr/>
          </p:nvSpPr>
          <p:spPr bwMode="auto">
            <a:xfrm>
              <a:off x="5513299" y="3721928"/>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a:t>
              </a:r>
            </a:p>
          </p:txBody>
        </p:sp>
        <p:sp>
          <p:nvSpPr>
            <p:cNvPr id="22" name="Oval 21"/>
            <p:cNvSpPr/>
            <p:nvPr/>
          </p:nvSpPr>
          <p:spPr bwMode="auto">
            <a:xfrm>
              <a:off x="7412129" y="3406330"/>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NoSQL</a:t>
              </a:r>
            </a:p>
          </p:txBody>
        </p:sp>
      </p:grpSp>
      <p:sp>
        <p:nvSpPr>
          <p:cNvPr id="43" name="Rectangle 42"/>
          <p:cNvSpPr/>
          <p:nvPr/>
        </p:nvSpPr>
        <p:spPr>
          <a:xfrm>
            <a:off x="347472" y="932688"/>
            <a:ext cx="11510317" cy="492443"/>
          </a:xfrm>
          <a:prstGeom prst="rect">
            <a:avLst/>
          </a:prstGeom>
        </p:spPr>
        <p:txBody>
          <a:bodyPr wrap="square">
            <a:spAutoFit/>
          </a:bodyPr>
          <a:lstStyle/>
          <a:p>
            <a:pPr defTabSz="621720">
              <a:spcAft>
                <a:spcPts val="1200"/>
              </a:spcAft>
            </a:pPr>
            <a:r>
              <a:rPr lang="en-US" sz="2600" dirty="0">
                <a:latin typeface="Segoe UI Light"/>
              </a:rPr>
              <a:t>A database solution designed to compensate for the technical limitations of SQL</a:t>
            </a:r>
          </a:p>
        </p:txBody>
      </p:sp>
    </p:spTree>
    <p:extLst>
      <p:ext uri="{BB962C8B-B14F-4D97-AF65-F5344CB8AC3E}">
        <p14:creationId xmlns:p14="http://schemas.microsoft.com/office/powerpoint/2010/main" val="84678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Azure DocumentDB at Microsoft</a:t>
            </a:r>
          </a:p>
        </p:txBody>
      </p:sp>
      <p:sp>
        <p:nvSpPr>
          <p:cNvPr id="5" name="Title 1"/>
          <p:cNvSpPr txBox="1">
            <a:spLocks/>
          </p:cNvSpPr>
          <p:nvPr/>
        </p:nvSpPr>
        <p:spPr>
          <a:xfrm>
            <a:off x="3867225" y="174028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More than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450 million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unique users</a:t>
            </a:r>
          </a:p>
        </p:txBody>
      </p:sp>
      <p:sp>
        <p:nvSpPr>
          <p:cNvPr id="6" name="Title 1"/>
          <p:cNvSpPr txBox="1">
            <a:spLocks/>
          </p:cNvSpPr>
          <p:nvPr/>
        </p:nvSpPr>
        <p:spPr>
          <a:xfrm>
            <a:off x="3867226" y="249057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 TB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of JSON document data</a:t>
            </a:r>
          </a:p>
        </p:txBody>
      </p:sp>
      <p:sp>
        <p:nvSpPr>
          <p:cNvPr id="7" name="Title 1"/>
          <p:cNvSpPr txBox="1">
            <a:spLocks/>
          </p:cNvSpPr>
          <p:nvPr/>
        </p:nvSpPr>
        <p:spPr>
          <a:xfrm>
            <a:off x="3840554" y="482326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Under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 millisecond (ms)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writes and </a:t>
            </a:r>
            <a:b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b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single-digit ms reads</a:t>
            </a:r>
          </a:p>
        </p:txBody>
      </p:sp>
      <p:sp>
        <p:nvSpPr>
          <p:cNvPr id="8" name="Title 1"/>
          <p:cNvSpPr txBox="1">
            <a:spLocks/>
          </p:cNvSpPr>
          <p:nvPr/>
        </p:nvSpPr>
        <p:spPr>
          <a:xfrm>
            <a:off x="3840554" y="404569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Store for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40+ </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app/device combinations</a:t>
            </a:r>
          </a:p>
        </p:txBody>
      </p:sp>
      <p:sp>
        <p:nvSpPr>
          <p:cNvPr id="9" name="Title 1"/>
          <p:cNvSpPr txBox="1">
            <a:spLocks/>
          </p:cNvSpPr>
          <p:nvPr/>
        </p:nvSpPr>
        <p:spPr>
          <a:xfrm>
            <a:off x="3867225" y="326813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Available </a:t>
            </a:r>
            <a:r>
              <a:rPr kumimoji="0" lang="en-US" sz="2400" b="0" i="0" u="none" strike="noStrike" kern="1200" cap="none" spc="-102" normalizeH="0" baseline="0" noProof="0" dirty="0">
                <a:ln w="3175">
                  <a:noFill/>
                </a:ln>
                <a:solidFill>
                  <a:srgbClr val="494949"/>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globally</a:t>
            </a:r>
            <a:r>
              <a:rPr kumimoji="0" lang="en-US" sz="2400" b="0" i="0" u="none" strike="noStrike" kern="1200" cap="none" spc="-102" normalizeH="0" baseline="0" noProof="0" dirty="0">
                <a:ln w="3175">
                  <a:noFill/>
                </a:ln>
                <a:solidFill>
                  <a:srgbClr val="494949"/>
                </a:solidFill>
                <a:effectLst/>
                <a:uLnTx/>
                <a:uFillTx/>
                <a:latin typeface="Segoe UI"/>
                <a:ea typeface="+mn-ea"/>
                <a:cs typeface="Segoe UI" pitchFamily="34" charset="0"/>
              </a:rPr>
              <a:t> to serve all markets</a:t>
            </a:r>
          </a:p>
        </p:txBody>
      </p:sp>
      <p:sp>
        <p:nvSpPr>
          <p:cNvPr id="4" name="TextBox 3"/>
          <p:cNvSpPr txBox="1"/>
          <p:nvPr/>
        </p:nvSpPr>
        <p:spPr>
          <a:xfrm>
            <a:off x="1415006" y="3926565"/>
            <a:ext cx="2185939" cy="51536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494949"/>
                </a:solidFill>
                <a:effectLst/>
                <a:uLnTx/>
                <a:uFillTx/>
                <a:latin typeface="Segoe UI"/>
                <a:ea typeface="+mn-ea"/>
                <a:cs typeface="+mn-cs"/>
              </a:rPr>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910" y="2245852"/>
            <a:ext cx="3351035" cy="251327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Freeform 11"/>
          <p:cNvSpPr>
            <a:spLocks/>
          </p:cNvSpPr>
          <p:nvPr/>
        </p:nvSpPr>
        <p:spPr bwMode="auto">
          <a:xfrm>
            <a:off x="6993983" y="4991307"/>
            <a:ext cx="5198017" cy="152461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3" name="Freeform 29"/>
          <p:cNvSpPr>
            <a:spLocks/>
          </p:cNvSpPr>
          <p:nvPr/>
        </p:nvSpPr>
        <p:spPr bwMode="auto">
          <a:xfrm>
            <a:off x="7292902" y="5898856"/>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3" name="Group 37"/>
          <p:cNvGrpSpPr/>
          <p:nvPr/>
        </p:nvGrpSpPr>
        <p:grpSpPr>
          <a:xfrm>
            <a:off x="9444409" y="4324332"/>
            <a:ext cx="614596" cy="1758835"/>
            <a:chOff x="5893176" y="3792885"/>
            <a:chExt cx="585200" cy="1674708"/>
          </a:xfrm>
        </p:grpSpPr>
        <p:sp>
          <p:nvSpPr>
            <p:cNvPr id="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37"/>
          <p:cNvGrpSpPr/>
          <p:nvPr/>
        </p:nvGrpSpPr>
        <p:grpSpPr>
          <a:xfrm>
            <a:off x="10272741" y="4508130"/>
            <a:ext cx="704847" cy="2017115"/>
            <a:chOff x="5893176" y="3792885"/>
            <a:chExt cx="585200" cy="1674708"/>
          </a:xfrm>
        </p:grpSpPr>
        <p:sp>
          <p:nvSpPr>
            <p:cNvPr id="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79" name="Group 37"/>
          <p:cNvGrpSpPr/>
          <p:nvPr/>
        </p:nvGrpSpPr>
        <p:grpSpPr>
          <a:xfrm>
            <a:off x="11205048" y="4476487"/>
            <a:ext cx="502843" cy="1439023"/>
            <a:chOff x="5893176" y="3792885"/>
            <a:chExt cx="585200" cy="1674708"/>
          </a:xfrm>
        </p:grpSpPr>
        <p:sp>
          <p:nvSpPr>
            <p:cNvPr id="80"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7"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8"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2"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3"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5"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6"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7"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9"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8248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Rich query over JSON data</a:t>
            </a:r>
          </a:p>
        </p:txBody>
      </p:sp>
      <p:sp>
        <p:nvSpPr>
          <p:cNvPr id="57" name="TextBox 56"/>
          <p:cNvSpPr txBox="1"/>
          <p:nvPr/>
        </p:nvSpPr>
        <p:spPr>
          <a:xfrm>
            <a:off x="4382652" y="3857116"/>
            <a:ext cx="3382889" cy="1170577"/>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Native JavaScript transactional processing</a:t>
            </a:r>
          </a:p>
        </p:txBody>
      </p:sp>
      <p:sp>
        <p:nvSpPr>
          <p:cNvPr id="58" name="TextBox 57"/>
          <p:cNvSpPr txBox="1"/>
          <p:nvPr/>
        </p:nvSpPr>
        <p:spPr>
          <a:xfrm>
            <a:off x="8088596" y="3868661"/>
            <a:ext cx="3145492" cy="861774"/>
          </a:xfrm>
          <a:prstGeom prst="rect">
            <a:avLst/>
          </a:prstGeom>
          <a:noFill/>
        </p:spPr>
        <p:txBody>
          <a:bodyPr wrap="square" lIns="0" tIns="0" rIns="0" bIns="0" rtlCol="0">
            <a:spAutoFit/>
          </a:bodyPr>
          <a:lstStyle/>
          <a:p>
            <a:pPr lvl="0" defTabSz="913330" fontAlgn="base">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Familiar SQL-based query language</a:t>
            </a:r>
          </a:p>
        </p:txBody>
      </p:sp>
      <p:sp>
        <p:nvSpPr>
          <p:cNvPr id="59" name="TextBox 58"/>
          <p:cNvSpPr txBox="1"/>
          <p:nvPr/>
        </p:nvSpPr>
        <p:spPr>
          <a:xfrm>
            <a:off x="863372" y="3868661"/>
            <a:ext cx="3196226" cy="1558375"/>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2800" dirty="0">
                <a:solidFill>
                  <a:srgbClr val="18BDF2"/>
                </a:solidFill>
                <a:latin typeface="+mj-lt"/>
                <a:ea typeface="MS PGothic" charset="0"/>
                <a:cs typeface="Segoe UI Semibold" panose="020B0702040204020203" pitchFamily="34" charset="0"/>
              </a:rPr>
              <a:t>Query on JSON data without specifying secondary indices or constructing views</a:t>
            </a:r>
          </a:p>
        </p:txBody>
      </p:sp>
      <p:cxnSp>
        <p:nvCxnSpPr>
          <p:cNvPr id="60" name="Straight Connector 59"/>
          <p:cNvCxnSpPr/>
          <p:nvPr/>
        </p:nvCxnSpPr>
        <p:spPr>
          <a:xfrm>
            <a:off x="4221125"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467775"/>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932688"/>
            <a:ext cx="11187077" cy="892552"/>
          </a:xfrm>
          <a:prstGeom prst="rect">
            <a:avLst/>
          </a:prstGeom>
        </p:spPr>
        <p:txBody>
          <a:bodyPr wrap="square">
            <a:spAutoFit/>
          </a:bodyPr>
          <a:lstStyle/>
          <a:p>
            <a:pPr defTabSz="621720">
              <a:spcAft>
                <a:spcPts val="1200"/>
              </a:spcAft>
            </a:pPr>
            <a:r>
              <a:rPr lang="en-US" sz="2600" dirty="0">
                <a:latin typeface="Segoe UI Light"/>
              </a:rPr>
              <a:t>Build modern, scalable apps with robust transactional querying and data processing on JSON documents</a:t>
            </a:r>
          </a:p>
        </p:txBody>
      </p:sp>
      <p:pic>
        <p:nvPicPr>
          <p:cNvPr id="14" name="Picture 13"/>
          <p:cNvPicPr>
            <a:picLocks noChangeAspect="1"/>
          </p:cNvPicPr>
          <p:nvPr/>
        </p:nvPicPr>
        <p:blipFill>
          <a:blip r:embed="rId3"/>
          <a:stretch>
            <a:fillRect/>
          </a:stretch>
        </p:blipFill>
        <p:spPr>
          <a:xfrm>
            <a:off x="403579" y="1955826"/>
            <a:ext cx="2560320" cy="2560320"/>
          </a:xfrm>
          <a:prstGeom prst="rect">
            <a:avLst/>
          </a:prstGeom>
        </p:spPr>
      </p:pic>
      <p:pic>
        <p:nvPicPr>
          <p:cNvPr id="15" name="Picture 14"/>
          <p:cNvPicPr>
            <a:picLocks noChangeAspect="1"/>
          </p:cNvPicPr>
          <p:nvPr/>
        </p:nvPicPr>
        <p:blipFill>
          <a:blip r:embed="rId4"/>
          <a:stretch>
            <a:fillRect/>
          </a:stretch>
        </p:blipFill>
        <p:spPr>
          <a:xfrm>
            <a:off x="4382652" y="2725679"/>
            <a:ext cx="830438" cy="1020615"/>
          </a:xfrm>
          <a:prstGeom prst="rect">
            <a:avLst/>
          </a:prstGeom>
        </p:spPr>
      </p:pic>
      <p:pic>
        <p:nvPicPr>
          <p:cNvPr id="16" name="Picture 15"/>
          <p:cNvPicPr>
            <a:picLocks noChangeAspect="1"/>
          </p:cNvPicPr>
          <p:nvPr/>
        </p:nvPicPr>
        <p:blipFill>
          <a:blip r:embed="rId5"/>
          <a:stretch>
            <a:fillRect/>
          </a:stretch>
        </p:blipFill>
        <p:spPr>
          <a:xfrm>
            <a:off x="8088596" y="2744929"/>
            <a:ext cx="1089078" cy="982115"/>
          </a:xfrm>
          <a:prstGeom prst="rect">
            <a:avLst/>
          </a:prstGeom>
        </p:spPr>
      </p:pic>
    </p:spTree>
    <p:extLst>
      <p:ext uri="{BB962C8B-B14F-4D97-AF65-F5344CB8AC3E}">
        <p14:creationId xmlns:p14="http://schemas.microsoft.com/office/powerpoint/2010/main" val="746111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Reliable and predictable performance</a:t>
            </a:r>
          </a:p>
        </p:txBody>
      </p:sp>
      <p:sp>
        <p:nvSpPr>
          <p:cNvPr id="57" name="TextBox 56"/>
          <p:cNvSpPr txBox="1"/>
          <p:nvPr/>
        </p:nvSpPr>
        <p:spPr>
          <a:xfrm>
            <a:off x="4382652" y="4097734"/>
            <a:ext cx="3382889" cy="2597634"/>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Tunable consistency</a:t>
            </a:r>
          </a:p>
          <a:p>
            <a:pPr>
              <a:spcAft>
                <a:spcPts val="1200"/>
              </a:spcAft>
            </a:pPr>
            <a:r>
              <a:rPr lang="en-US" sz="1400" dirty="0">
                <a:gradFill>
                  <a:gsLst>
                    <a:gs pos="2917">
                      <a:srgbClr val="494949"/>
                    </a:gs>
                    <a:gs pos="30000">
                      <a:srgbClr val="494949"/>
                    </a:gs>
                  </a:gsLst>
                  <a:lin ang="5400000" scaled="0"/>
                </a:gradFill>
              </a:rPr>
              <a:t>Tune and trade-off consistency and performance through well-defined levels to suit application-scenario needs</a:t>
            </a:r>
            <a:r>
              <a:rPr lang="en-US" sz="1400" dirty="0">
                <a:gradFill>
                  <a:gsLst>
                    <a:gs pos="2917">
                      <a:srgbClr val="494949"/>
                    </a:gs>
                    <a:gs pos="30000">
                      <a:srgbClr val="494949"/>
                    </a:gs>
                  </a:gsLst>
                  <a:lin ang="5400000" scaled="0"/>
                </a:gradFill>
                <a:cs typeface="Segoe UI Light" panose="020B0502040204020203" pitchFamily="34" charset="0"/>
              </a:rPr>
              <a:t>—</a:t>
            </a:r>
            <a:r>
              <a:rPr lang="en-US" sz="1400" dirty="0">
                <a:gradFill>
                  <a:gsLst>
                    <a:gs pos="2917">
                      <a:srgbClr val="494949"/>
                    </a:gs>
                    <a:gs pos="30000">
                      <a:srgbClr val="494949"/>
                    </a:gs>
                  </a:gsLst>
                  <a:lin ang="5400000" scaled="0"/>
                </a:gradFill>
              </a:rPr>
              <a:t>from eventual to strong</a:t>
            </a:r>
          </a:p>
          <a:p>
            <a:pPr marL="571500" lvl="0" indent="-571500" defTabSz="931684" fontAlgn="base">
              <a:lnSpc>
                <a:spcPct val="90000"/>
              </a:lnSpc>
              <a:spcBef>
                <a:spcPct val="0"/>
              </a:spcBef>
              <a:spcAft>
                <a:spcPts val="600"/>
              </a:spcAft>
              <a:buFont typeface="Arial"/>
              <a:buChar char="•"/>
              <a:defRPr/>
            </a:pPr>
            <a:endParaRPr lang="en-US" sz="3600" dirty="0">
              <a:solidFill>
                <a:srgbClr val="18BDF2"/>
              </a:solidFill>
              <a:latin typeface="+mj-lt"/>
              <a:ea typeface="MS PGothic" charset="0"/>
              <a:cs typeface="Segoe UI Semibold" panose="020B0702040204020203" pitchFamily="34" charset="0"/>
            </a:endParaRPr>
          </a:p>
        </p:txBody>
      </p:sp>
      <p:sp>
        <p:nvSpPr>
          <p:cNvPr id="58" name="TextBox 57"/>
          <p:cNvSpPr txBox="1"/>
          <p:nvPr/>
        </p:nvSpPr>
        <p:spPr>
          <a:xfrm>
            <a:off x="8088596" y="4097734"/>
            <a:ext cx="3145492" cy="1061829"/>
          </a:xfrm>
          <a:prstGeom prst="rect">
            <a:avLst/>
          </a:prstGeom>
          <a:noFill/>
        </p:spPr>
        <p:txBody>
          <a:bodyPr wrap="square" lIns="0" tIns="0" rIns="0" bIns="0" rtlCol="0">
            <a:spAutoFit/>
          </a:bodyPr>
          <a:lstStyle/>
          <a:p>
            <a:pPr lvl="0" defTabSz="913330" fontAlgn="base">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Elastic scale</a:t>
            </a:r>
          </a:p>
          <a:p>
            <a:pPr>
              <a:spcAft>
                <a:spcPts val="1200"/>
              </a:spcAft>
            </a:pPr>
            <a:r>
              <a:rPr lang="en-US" sz="1400" dirty="0">
                <a:gradFill>
                  <a:gsLst>
                    <a:gs pos="2917">
                      <a:srgbClr val="494949"/>
                    </a:gs>
                    <a:gs pos="30000">
                      <a:srgbClr val="494949"/>
                    </a:gs>
                  </a:gsLst>
                  <a:lin ang="5400000" scaled="0"/>
                </a:gradFill>
              </a:rPr>
              <a:t>Enterprise-tested by a large, internal, consumer-facing service</a:t>
            </a:r>
          </a:p>
        </p:txBody>
      </p:sp>
      <p:sp>
        <p:nvSpPr>
          <p:cNvPr id="59" name="TextBox 58"/>
          <p:cNvSpPr txBox="1"/>
          <p:nvPr/>
        </p:nvSpPr>
        <p:spPr>
          <a:xfrm>
            <a:off x="863372" y="4097734"/>
            <a:ext cx="3196226" cy="1465530"/>
          </a:xfrm>
          <a:prstGeom prst="rect">
            <a:avLst/>
          </a:prstGeom>
          <a:noFill/>
        </p:spPr>
        <p:txBody>
          <a:bodyPr wrap="square" lIns="0" tIns="0" rIns="0" bIns="0" rtlCol="0">
            <a:spAutoFit/>
          </a:bodyPr>
          <a:lstStyle/>
          <a:p>
            <a:pPr lvl="0" defTabSz="931684" fontAlgn="base">
              <a:lnSpc>
                <a:spcPct val="90000"/>
              </a:lnSpc>
              <a:spcBef>
                <a:spcPct val="0"/>
              </a:spcBef>
              <a:spcAft>
                <a:spcPts val="600"/>
              </a:spcAft>
              <a:defRPr/>
            </a:pPr>
            <a:r>
              <a:rPr lang="en-US" sz="3600" dirty="0">
                <a:solidFill>
                  <a:srgbClr val="18BDF2"/>
                </a:solidFill>
                <a:latin typeface="+mj-lt"/>
                <a:ea typeface="MS PGothic" charset="0"/>
                <a:cs typeface="Segoe UI Semibold" panose="020B0702040204020203" pitchFamily="34" charset="0"/>
              </a:rPr>
              <a:t>Fast, predictable performance</a:t>
            </a:r>
          </a:p>
          <a:p>
            <a:pPr lvl="0" fontAlgn="base">
              <a:lnSpc>
                <a:spcPct val="90000"/>
              </a:lnSpc>
              <a:spcBef>
                <a:spcPct val="0"/>
              </a:spcBef>
              <a:spcAft>
                <a:spcPts val="600"/>
              </a:spcAft>
              <a:defRPr/>
            </a:pPr>
            <a:r>
              <a:rPr lang="en-US" sz="1400" dirty="0"/>
              <a:t>Defined throughput levels that scale linearly with application needs</a:t>
            </a:r>
          </a:p>
        </p:txBody>
      </p:sp>
      <p:cxnSp>
        <p:nvCxnSpPr>
          <p:cNvPr id="60" name="Straight Connector 59"/>
          <p:cNvCxnSpPr/>
          <p:nvPr/>
        </p:nvCxnSpPr>
        <p:spPr>
          <a:xfrm>
            <a:off x="4221125"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987128"/>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1513282"/>
            <a:ext cx="11187077" cy="1200329"/>
          </a:xfrm>
          <a:prstGeom prst="rect">
            <a:avLst/>
          </a:prstGeom>
        </p:spPr>
        <p:txBody>
          <a:bodyPr wrap="square">
            <a:spAutoFit/>
          </a:bodyPr>
          <a:lstStyle/>
          <a:p>
            <a:pPr defTabSz="621720">
              <a:spcAft>
                <a:spcPts val="1200"/>
              </a:spcAft>
            </a:pPr>
            <a:r>
              <a:rPr lang="en-US" sz="2400" dirty="0">
                <a:latin typeface="Segoe UI" panose="020B0502040204020203" pitchFamily="34" charset="0"/>
                <a:cs typeface="Segoe UI" panose="020B0502040204020203" pitchFamily="34" charset="0"/>
              </a:rPr>
              <a:t>Azure DocumentDB is born in the cloud to achieve fast, predictable performance with reserved resources to deliver on throughput needs. Delivers reliable, tunable consistency to increase performance based on application needs.</a:t>
            </a:r>
          </a:p>
        </p:txBody>
      </p:sp>
      <p:pic>
        <p:nvPicPr>
          <p:cNvPr id="14" name="Picture 13"/>
          <p:cNvPicPr>
            <a:picLocks noChangeAspect="1"/>
          </p:cNvPicPr>
          <p:nvPr/>
        </p:nvPicPr>
        <p:blipFill>
          <a:blip r:embed="rId3"/>
          <a:stretch>
            <a:fillRect/>
          </a:stretch>
        </p:blipFill>
        <p:spPr>
          <a:xfrm>
            <a:off x="863372" y="3186376"/>
            <a:ext cx="1349849" cy="794029"/>
          </a:xfrm>
          <a:prstGeom prst="rect">
            <a:avLst/>
          </a:prstGeom>
        </p:spPr>
      </p:pic>
      <p:pic>
        <p:nvPicPr>
          <p:cNvPr id="15" name="Picture 14"/>
          <p:cNvPicPr>
            <a:picLocks noChangeAspect="1"/>
          </p:cNvPicPr>
          <p:nvPr/>
        </p:nvPicPr>
        <p:blipFill>
          <a:blip r:embed="rId4"/>
          <a:stretch>
            <a:fillRect/>
          </a:stretch>
        </p:blipFill>
        <p:spPr>
          <a:xfrm>
            <a:off x="4382652" y="3096455"/>
            <a:ext cx="538737" cy="973870"/>
          </a:xfrm>
          <a:prstGeom prst="rect">
            <a:avLst/>
          </a:prstGeom>
        </p:spPr>
      </p:pic>
      <p:pic>
        <p:nvPicPr>
          <p:cNvPr id="16" name="Picture 15"/>
          <p:cNvPicPr>
            <a:picLocks noChangeAspect="1"/>
          </p:cNvPicPr>
          <p:nvPr/>
        </p:nvPicPr>
        <p:blipFill>
          <a:blip r:embed="rId5"/>
          <a:stretch>
            <a:fillRect/>
          </a:stretch>
        </p:blipFill>
        <p:spPr>
          <a:xfrm>
            <a:off x="8088596" y="3213366"/>
            <a:ext cx="2606618" cy="740049"/>
          </a:xfrm>
          <a:prstGeom prst="rect">
            <a:avLst/>
          </a:prstGeom>
        </p:spPr>
      </p:pic>
    </p:spTree>
    <p:extLst>
      <p:ext uri="{BB962C8B-B14F-4D97-AF65-F5344CB8AC3E}">
        <p14:creationId xmlns:p14="http://schemas.microsoft.com/office/powerpoint/2010/main" val="14449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11653521" cy="1075884"/>
          </a:xfrm>
        </p:spPr>
        <p:txBody>
          <a:bodyPr/>
          <a:lstStyle/>
          <a:p>
            <a:r>
              <a:rPr lang="en-US" dirty="0">
                <a:solidFill>
                  <a:srgbClr val="0072C6"/>
                </a:solidFill>
              </a:rPr>
              <a:t>Azure DocumentDB basics</a:t>
            </a:r>
          </a:p>
        </p:txBody>
      </p:sp>
      <p:sp>
        <p:nvSpPr>
          <p:cNvPr id="3" name="Content Placeholder 2"/>
          <p:cNvSpPr>
            <a:spLocks noGrp="1"/>
          </p:cNvSpPr>
          <p:nvPr>
            <p:ph type="body" sz="quarter" idx="11"/>
          </p:nvPr>
        </p:nvSpPr>
        <p:spPr>
          <a:xfrm>
            <a:off x="6426200" y="1469078"/>
            <a:ext cx="5496562" cy="4949771"/>
          </a:xfrm>
          <a:prstGeom prst="rect">
            <a:avLst/>
          </a:prstGeom>
        </p:spPr>
        <p:txBody>
          <a:bodyPr>
            <a:noAutofit/>
          </a:bodyPr>
          <a:lstStyle/>
          <a:p>
            <a:pPr marL="0" indent="0">
              <a:spcBef>
                <a:spcPts val="600"/>
              </a:spcBef>
              <a:buNone/>
            </a:pPr>
            <a:r>
              <a:rPr lang="en-US" sz="2400" dirty="0">
                <a:latin typeface="+mn-lt"/>
              </a:rPr>
              <a:t>Resource model</a:t>
            </a:r>
          </a:p>
          <a:p>
            <a:pPr marL="708660" indent="-342900">
              <a:spcBef>
                <a:spcPts val="600"/>
              </a:spcBef>
              <a:buFont typeface="Arial"/>
              <a:buChar char="•"/>
            </a:pPr>
            <a:r>
              <a:rPr lang="en-US" sz="1600" dirty="0">
                <a:latin typeface="+mn-lt"/>
              </a:rPr>
              <a:t>Entities addressable by logical Uniform Resource Identifier (URI)</a:t>
            </a:r>
          </a:p>
          <a:p>
            <a:pPr marL="708660" indent="-342900">
              <a:spcBef>
                <a:spcPts val="600"/>
              </a:spcBef>
              <a:buFont typeface="Arial"/>
              <a:buChar char="•"/>
            </a:pPr>
            <a:r>
              <a:rPr lang="en-US" sz="1600" dirty="0">
                <a:latin typeface="+mn-lt"/>
              </a:rPr>
              <a:t>Partitioned for scale out </a:t>
            </a:r>
          </a:p>
          <a:p>
            <a:pPr marL="708660" indent="-342900">
              <a:spcBef>
                <a:spcPts val="600"/>
              </a:spcBef>
              <a:buFont typeface="Arial"/>
              <a:buChar char="•"/>
            </a:pPr>
            <a:r>
              <a:rPr lang="en-US" sz="1600" dirty="0">
                <a:latin typeface="+mn-lt"/>
              </a:rPr>
              <a:t>Replicated for high availability</a:t>
            </a:r>
          </a:p>
          <a:p>
            <a:pPr marL="708660" indent="-342900">
              <a:spcBef>
                <a:spcPts val="600"/>
              </a:spcBef>
              <a:buFont typeface="Arial"/>
              <a:buChar char="•"/>
            </a:pPr>
            <a:r>
              <a:rPr lang="en-US" sz="1600" dirty="0">
                <a:latin typeface="+mn-lt"/>
              </a:rPr>
              <a:t>Entities represented as JSON</a:t>
            </a:r>
          </a:p>
          <a:p>
            <a:pPr marL="708660" indent="-342900">
              <a:spcBef>
                <a:spcPts val="600"/>
              </a:spcBef>
              <a:buFont typeface="Arial"/>
              <a:buChar char="•"/>
            </a:pPr>
            <a:r>
              <a:rPr lang="en-US" sz="1600" dirty="0">
                <a:latin typeface="+mn-lt"/>
              </a:rPr>
              <a:t>Accounts scale out by moving a slider</a:t>
            </a:r>
          </a:p>
          <a:p>
            <a:pPr marL="0" indent="0">
              <a:spcBef>
                <a:spcPts val="600"/>
              </a:spcBef>
              <a:buClr>
                <a:srgbClr val="FFFFFF"/>
              </a:buClr>
              <a:buNone/>
            </a:pPr>
            <a:r>
              <a:rPr lang="en-US" sz="2400" dirty="0">
                <a:latin typeface="+mn-lt"/>
              </a:rPr>
              <a:t>Interaction model</a:t>
            </a:r>
          </a:p>
          <a:p>
            <a:pPr marL="708660" indent="-342900">
              <a:spcBef>
                <a:spcPts val="600"/>
              </a:spcBef>
              <a:buFont typeface="Arial"/>
              <a:buChar char="•"/>
            </a:pPr>
            <a:r>
              <a:rPr lang="en-US" sz="1600" dirty="0">
                <a:latin typeface="+mn-lt"/>
              </a:rPr>
              <a:t>RESTful interaction over HTTPS</a:t>
            </a:r>
          </a:p>
          <a:p>
            <a:pPr marL="708660" indent="-342900">
              <a:spcBef>
                <a:spcPts val="600"/>
              </a:spcBef>
              <a:buFont typeface="Arial"/>
              <a:buChar char="•"/>
            </a:pPr>
            <a:r>
              <a:rPr lang="en-US" sz="1600" dirty="0">
                <a:latin typeface="+mn-lt"/>
              </a:rPr>
              <a:t>HTTPS and TCP connectivity</a:t>
            </a:r>
          </a:p>
          <a:p>
            <a:pPr marL="708660" indent="-342900">
              <a:spcBef>
                <a:spcPts val="600"/>
              </a:spcBef>
              <a:buFont typeface="Arial"/>
              <a:buChar char="•"/>
            </a:pPr>
            <a:r>
              <a:rPr lang="en-US" sz="1600" dirty="0">
                <a:latin typeface="+mn-lt"/>
              </a:rPr>
              <a:t>Standard HTTPS verbs and semantics</a:t>
            </a:r>
          </a:p>
          <a:p>
            <a:pPr marL="0" indent="0">
              <a:spcBef>
                <a:spcPts val="600"/>
              </a:spcBef>
              <a:buClr>
                <a:srgbClr val="FFFFFF"/>
              </a:buClr>
              <a:buNone/>
            </a:pPr>
            <a:r>
              <a:rPr lang="en-US" sz="2400" dirty="0">
                <a:latin typeface="+mn-lt"/>
              </a:rPr>
              <a:t>Development</a:t>
            </a:r>
          </a:p>
          <a:p>
            <a:pPr marL="708660" lvl="0" indent="-342900">
              <a:spcBef>
                <a:spcPts val="600"/>
              </a:spcBef>
              <a:buClr>
                <a:srgbClr val="494949"/>
              </a:buClr>
              <a:buFont typeface="Arial"/>
              <a:buChar char="•"/>
            </a:pPr>
            <a:r>
              <a:rPr lang="en-US" sz="1600" dirty="0">
                <a:solidFill>
                  <a:srgbClr val="494949"/>
                </a:solidFill>
                <a:latin typeface="Segoe UI"/>
              </a:rPr>
              <a:t>.NET, Node.js, Python, Java, and JavaScript clients</a:t>
            </a:r>
          </a:p>
          <a:p>
            <a:pPr marL="708660" lvl="0" indent="-342900">
              <a:spcBef>
                <a:spcPts val="600"/>
              </a:spcBef>
              <a:buClr>
                <a:srgbClr val="494949"/>
              </a:buClr>
              <a:buFont typeface="Arial"/>
              <a:buChar char="•"/>
            </a:pPr>
            <a:r>
              <a:rPr lang="en-US" sz="1600" dirty="0">
                <a:solidFill>
                  <a:srgbClr val="494949"/>
                </a:solidFill>
                <a:latin typeface="Segoe UI"/>
              </a:rPr>
              <a:t>SQL for query expression, .NET LINQ</a:t>
            </a:r>
          </a:p>
          <a:p>
            <a:pPr marL="708660" lvl="0" indent="-342900">
              <a:spcBef>
                <a:spcPts val="600"/>
              </a:spcBef>
              <a:buClr>
                <a:srgbClr val="494949"/>
              </a:buClr>
              <a:buFont typeface="Arial"/>
              <a:buChar char="•"/>
            </a:pPr>
            <a:r>
              <a:rPr lang="en-US" sz="1600" dirty="0">
                <a:solidFill>
                  <a:srgbClr val="494949"/>
                </a:solidFill>
                <a:latin typeface="Segoe UI"/>
              </a:rPr>
              <a:t>JavaScript for server-side app logic</a:t>
            </a:r>
          </a:p>
        </p:txBody>
      </p:sp>
      <p:grpSp>
        <p:nvGrpSpPr>
          <p:cNvPr id="41" name="Group 40"/>
          <p:cNvGrpSpPr/>
          <p:nvPr/>
        </p:nvGrpSpPr>
        <p:grpSpPr>
          <a:xfrm>
            <a:off x="269241" y="1752650"/>
            <a:ext cx="6129018" cy="3838062"/>
            <a:chOff x="269241" y="1981259"/>
            <a:chExt cx="6129018" cy="3838062"/>
          </a:xfrm>
        </p:grpSpPr>
        <p:sp>
          <p:nvSpPr>
            <p:cNvPr id="10" name="TextBox 9"/>
            <p:cNvSpPr txBox="1"/>
            <p:nvPr/>
          </p:nvSpPr>
          <p:spPr>
            <a:xfrm>
              <a:off x="269241" y="1981259"/>
              <a:ext cx="1347892" cy="791333"/>
            </a:xfrm>
            <a:prstGeom prst="rect">
              <a:avLst/>
            </a:prstGeom>
            <a:noFill/>
          </p:spPr>
          <p:txBody>
            <a:bodyPr wrap="squar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Azure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DocumentDB </a:t>
              </a:r>
              <a:br>
                <a:rPr kumimoji="0" lang="en-US" sz="1200" b="0" i="0" u="none" strike="noStrike" kern="1200" cap="none" spc="0" normalizeH="0" baseline="0" noProof="0" dirty="0">
                  <a:ln>
                    <a:noFill/>
                  </a:ln>
                  <a:solidFill>
                    <a:srgbClr val="494949"/>
                  </a:solidFill>
                  <a:effectLst/>
                  <a:uLnTx/>
                  <a:uFillTx/>
                  <a:latin typeface="Segoe UI"/>
                  <a:ea typeface="+mn-ea"/>
                  <a:cs typeface="+mn-cs"/>
                </a:rPr>
              </a:br>
              <a:r>
                <a:rPr kumimoji="0" lang="en-US" sz="1200" b="0" i="0" u="none" strike="noStrike" kern="1200" cap="none" spc="0" normalizeH="0" baseline="0" noProof="0" dirty="0">
                  <a:ln>
                    <a:noFill/>
                  </a:ln>
                  <a:solidFill>
                    <a:srgbClr val="494949"/>
                  </a:solidFill>
                  <a:effectLst/>
                  <a:uLnTx/>
                  <a:uFillTx/>
                  <a:latin typeface="Segoe UI"/>
                  <a:ea typeface="+mn-ea"/>
                  <a:cs typeface="+mn-cs"/>
                </a:rPr>
                <a:t>account</a:t>
              </a:r>
            </a:p>
          </p:txBody>
        </p:sp>
        <p:grpSp>
          <p:nvGrpSpPr>
            <p:cNvPr id="26" name="Group 25"/>
            <p:cNvGrpSpPr/>
            <p:nvPr/>
          </p:nvGrpSpPr>
          <p:grpSpPr>
            <a:xfrm>
              <a:off x="447980" y="2881997"/>
              <a:ext cx="915153" cy="213252"/>
              <a:chOff x="1057580" y="1798264"/>
              <a:chExt cx="915153" cy="213252"/>
            </a:xfrm>
          </p:grpSpPr>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94949"/>
                  </a:solidFill>
                  <a:effectLst/>
                  <a:uLnTx/>
                  <a:uFillTx/>
                  <a:latin typeface="Segoe UI"/>
                  <a:ea typeface="+mn-ea"/>
                  <a:cs typeface="+mn-cs"/>
                </a:endParaRPr>
              </a:p>
            </p:txBody>
          </p:sp>
          <p:cxnSp>
            <p:nvCxnSpPr>
              <p:cNvPr id="12" name="Straight Connector 11"/>
              <p:cNvCxnSpPr/>
              <p:nvPr/>
            </p:nvCxnSpPr>
            <p:spPr>
              <a:xfrm>
                <a:off x="1493047" y="1863029"/>
                <a:ext cx="47968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319688" y="2316735"/>
              <a:ext cx="1057327"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Databases</a:t>
              </a:r>
            </a:p>
          </p:txBody>
        </p:sp>
        <p:cxnSp>
          <p:nvCxnSpPr>
            <p:cNvPr id="25" name="Straight Connector 24"/>
            <p:cNvCxnSpPr/>
            <p:nvPr/>
          </p:nvCxnSpPr>
          <p:spPr>
            <a:xfrm>
              <a:off x="1566727" y="319176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60003" y="39129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1959883" y="3852429"/>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2042047" y="4001833"/>
              <a:ext cx="157617" cy="433446"/>
            </a:xfrm>
            <a:prstGeom prst="rect">
              <a:avLst/>
            </a:prstGeom>
            <a:noFill/>
            <a:ln>
              <a:noFill/>
            </a:ln>
          </p:spPr>
        </p:pic>
        <p:cxnSp>
          <p:nvCxnSpPr>
            <p:cNvPr id="35" name="Straight Connector 34"/>
            <p:cNvCxnSpPr/>
            <p:nvPr/>
          </p:nvCxnSpPr>
          <p:spPr>
            <a:xfrm>
              <a:off x="1948408" y="422409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41684" y="494527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89392" y="3323878"/>
              <a:ext cx="671526"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Users</a:t>
              </a:r>
            </a:p>
          </p:txBody>
        </p:sp>
        <p:sp>
          <p:nvSpPr>
            <p:cNvPr id="40" name="TextBox 39"/>
            <p:cNvSpPr txBox="1"/>
            <p:nvPr/>
          </p:nvSpPr>
          <p:spPr>
            <a:xfrm>
              <a:off x="1893968" y="4363816"/>
              <a:ext cx="10240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Permissions</a:t>
              </a:r>
            </a:p>
          </p:txBody>
        </p:sp>
        <p:cxnSp>
          <p:nvCxnSpPr>
            <p:cNvPr id="42" name="Straight Connector 41"/>
            <p:cNvCxnSpPr/>
            <p:nvPr/>
          </p:nvCxnSpPr>
          <p:spPr>
            <a:xfrm>
              <a:off x="2187666" y="2959006"/>
              <a:ext cx="572467"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84396" y="2946762"/>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49517" y="2946762"/>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2062" y="2796437"/>
              <a:ext cx="527079" cy="50690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101</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010</a:t>
              </a:r>
            </a:p>
          </p:txBody>
        </p:sp>
        <p:pic>
          <p:nvPicPr>
            <p:cNvPr id="22" name="Picture 21"/>
            <p:cNvPicPr>
              <a:picLocks noChangeAspect="1"/>
            </p:cNvPicPr>
            <p:nvPr/>
          </p:nvPicPr>
          <p:blipFill>
            <a:blip r:embed="rId4"/>
            <a:stretch>
              <a:fillRect/>
            </a:stretch>
          </p:blipFill>
          <p:spPr>
            <a:xfrm>
              <a:off x="5283350" y="2807345"/>
              <a:ext cx="344001" cy="393144"/>
            </a:xfrm>
            <a:prstGeom prst="rect">
              <a:avLst/>
            </a:prstGeom>
          </p:spPr>
        </p:pic>
        <p:sp>
          <p:nvSpPr>
            <p:cNvPr id="62" name="TextBox 61"/>
            <p:cNvSpPr txBox="1"/>
            <p:nvPr/>
          </p:nvSpPr>
          <p:spPr>
            <a:xfrm>
              <a:off x="4925501" y="2316735"/>
              <a:ext cx="121922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Attachments</a:t>
              </a:r>
            </a:p>
          </p:txBody>
        </p:sp>
        <p:sp>
          <p:nvSpPr>
            <p:cNvPr id="76" name="TextBox 75"/>
            <p:cNvSpPr txBox="1"/>
            <p:nvPr/>
          </p:nvSpPr>
          <p:spPr>
            <a:xfrm>
              <a:off x="4485274" y="3730764"/>
              <a:ext cx="1912985" cy="53587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72C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a:ea typeface="+mn-ea"/>
                  <a:cs typeface="+mn-cs"/>
                </a:rPr>
                <a:t>Your documents here</a:t>
              </a:r>
            </a:p>
          </p:txBody>
        </p:sp>
        <p:sp>
          <p:nvSpPr>
            <p:cNvPr id="82" name="Rectangle 81"/>
            <p:cNvSpPr/>
            <p:nvPr/>
          </p:nvSpPr>
          <p:spPr bwMode="auto">
            <a:xfrm>
              <a:off x="4105807" y="3095249"/>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endParaRPr>
            </a:p>
          </p:txBody>
        </p:sp>
        <p:sp>
          <p:nvSpPr>
            <p:cNvPr id="8" name="AutoShape 3"/>
            <p:cNvSpPr>
              <a:spLocks noChangeAspect="1" noChangeArrowheads="1" noTextEdit="1"/>
            </p:cNvSpPr>
            <p:nvPr/>
          </p:nvSpPr>
          <p:spPr bwMode="auto">
            <a:xfrm>
              <a:off x="1518998" y="2768428"/>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1" name="Freeform 5"/>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3" name="Freeform 6"/>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4" name="Oval 7"/>
            <p:cNvSpPr>
              <a:spLocks noChangeArrowheads="1"/>
            </p:cNvSpPr>
            <p:nvPr/>
          </p:nvSpPr>
          <p:spPr bwMode="auto">
            <a:xfrm>
              <a:off x="1527275" y="2772576"/>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8" name="Oval 8"/>
            <p:cNvSpPr>
              <a:spLocks noChangeArrowheads="1"/>
            </p:cNvSpPr>
            <p:nvPr/>
          </p:nvSpPr>
          <p:spPr bwMode="auto">
            <a:xfrm>
              <a:off x="1527275" y="277257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79" name="AutoShape 3"/>
            <p:cNvSpPr>
              <a:spLocks noChangeAspect="1" noChangeArrowheads="1" noTextEdit="1"/>
            </p:cNvSpPr>
            <p:nvPr/>
          </p:nvSpPr>
          <p:spPr bwMode="auto">
            <a:xfrm>
              <a:off x="1777054" y="2891071"/>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1" name="Freeform 5"/>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3" name="Freeform 6"/>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4" name="Oval 7"/>
            <p:cNvSpPr>
              <a:spLocks noChangeArrowheads="1"/>
            </p:cNvSpPr>
            <p:nvPr/>
          </p:nvSpPr>
          <p:spPr bwMode="auto">
            <a:xfrm>
              <a:off x="1785331" y="2895219"/>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85" name="Oval 8"/>
            <p:cNvSpPr>
              <a:spLocks noChangeArrowheads="1"/>
            </p:cNvSpPr>
            <p:nvPr/>
          </p:nvSpPr>
          <p:spPr bwMode="auto">
            <a:xfrm>
              <a:off x="1785331" y="2895219"/>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94949"/>
                </a:solidFill>
                <a:effectLst/>
                <a:uLnTx/>
                <a:uFillTx/>
                <a:latin typeface="Segoe UI"/>
                <a:ea typeface="+mn-ea"/>
                <a:cs typeface="+mn-cs"/>
              </a:endParaRPr>
            </a:p>
          </p:txBody>
        </p:sp>
        <p:sp>
          <p:nvSpPr>
            <p:cNvPr id="16" name="TextBox 15"/>
            <p:cNvSpPr txBox="1"/>
            <p:nvPr/>
          </p:nvSpPr>
          <p:spPr>
            <a:xfrm>
              <a:off x="1690887" y="2861060"/>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86" name="TextBox 85"/>
            <p:cNvSpPr txBox="1"/>
            <p:nvPr/>
          </p:nvSpPr>
          <p:spPr>
            <a:xfrm>
              <a:off x="1439117" y="2746762"/>
              <a:ext cx="534936"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47" name="TextBox 46"/>
            <p:cNvSpPr txBox="1"/>
            <p:nvPr/>
          </p:nvSpPr>
          <p:spPr>
            <a:xfrm>
              <a:off x="3644626" y="2316735"/>
              <a:ext cx="113471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Documents</a:t>
              </a:r>
            </a:p>
          </p:txBody>
        </p:sp>
        <p:pic>
          <p:nvPicPr>
            <p:cNvPr id="21" name="Picture 20"/>
            <p:cNvPicPr>
              <a:picLocks noChangeAspect="1"/>
            </p:cNvPicPr>
            <p:nvPr/>
          </p:nvPicPr>
          <p:blipFill>
            <a:blip r:embed="rId5"/>
            <a:stretch>
              <a:fillRect/>
            </a:stretch>
          </p:blipFill>
          <p:spPr>
            <a:xfrm>
              <a:off x="4057134" y="2803358"/>
              <a:ext cx="349173" cy="398467"/>
            </a:xfrm>
            <a:prstGeom prst="rect">
              <a:avLst/>
            </a:prstGeom>
          </p:spPr>
        </p:pic>
        <p:pic>
          <p:nvPicPr>
            <p:cNvPr id="23" name="Picture 22"/>
            <p:cNvPicPr>
              <a:picLocks noChangeAspect="1"/>
            </p:cNvPicPr>
            <p:nvPr/>
          </p:nvPicPr>
          <p:blipFill>
            <a:blip r:embed="rId6"/>
            <a:stretch>
              <a:fillRect/>
            </a:stretch>
          </p:blipFill>
          <p:spPr>
            <a:xfrm>
              <a:off x="1847284" y="3655523"/>
              <a:ext cx="221844" cy="509769"/>
            </a:xfrm>
            <a:prstGeom prst="rect">
              <a:avLst/>
            </a:prstGeom>
          </p:spPr>
        </p:pic>
        <p:pic>
          <p:nvPicPr>
            <p:cNvPr id="28" name="Picture 27"/>
            <p:cNvPicPr>
              <a:picLocks noChangeAspect="1"/>
            </p:cNvPicPr>
            <p:nvPr/>
          </p:nvPicPr>
          <p:blipFill>
            <a:blip r:embed="rId7"/>
            <a:stretch>
              <a:fillRect/>
            </a:stretch>
          </p:blipFill>
          <p:spPr>
            <a:xfrm>
              <a:off x="2315484" y="4754221"/>
              <a:ext cx="291540" cy="402408"/>
            </a:xfrm>
            <a:prstGeom prst="rect">
              <a:avLst/>
            </a:prstGeom>
          </p:spPr>
        </p:pic>
        <p:cxnSp>
          <p:nvCxnSpPr>
            <p:cNvPr id="31" name="Straight Arrow Connector 30"/>
            <p:cNvCxnSpPr/>
            <p:nvPr/>
          </p:nvCxnSpPr>
          <p:spPr>
            <a:xfrm flipH="1" flipV="1">
              <a:off x="4527684" y="3270295"/>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3051239" y="29384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3" name="Freeform 79"/>
            <p:cNvSpPr>
              <a:spLocks noEditPoints="1"/>
            </p:cNvSpPr>
            <p:nvPr/>
          </p:nvSpPr>
          <p:spPr bwMode="black">
            <a:xfrm>
              <a:off x="2827133" y="28242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94949"/>
                </a:solidFill>
                <a:effectLst/>
                <a:uLnTx/>
                <a:uFillTx/>
                <a:latin typeface="Segoe UI"/>
                <a:ea typeface="+mn-ea"/>
                <a:cs typeface="+mn-cs"/>
              </a:endParaRPr>
            </a:p>
          </p:txBody>
        </p:sp>
        <p:sp>
          <p:nvSpPr>
            <p:cNvPr id="45" name="TextBox 44"/>
            <p:cNvSpPr txBox="1"/>
            <p:nvPr/>
          </p:nvSpPr>
          <p:spPr>
            <a:xfrm>
              <a:off x="2565932" y="2316735"/>
              <a:ext cx="1102659" cy="455857"/>
            </a:xfrm>
            <a:prstGeom prst="rect">
              <a:avLst/>
            </a:prstGeom>
            <a:noFill/>
          </p:spPr>
          <p:txBody>
            <a:bodyPr wrap="none" lIns="179285" tIns="143428" rIns="179285" bIns="143428" rtlCol="0" anchor="b">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494949"/>
                  </a:solidFill>
                  <a:effectLst/>
                  <a:uLnTx/>
                  <a:uFillTx/>
                  <a:latin typeface="Segoe UI"/>
                  <a:ea typeface="+mn-ea"/>
                  <a:cs typeface="+mn-cs"/>
                </a:rPr>
                <a:t>Collections</a:t>
              </a:r>
            </a:p>
          </p:txBody>
        </p:sp>
        <p:grpSp>
          <p:nvGrpSpPr>
            <p:cNvPr id="17" name="Group 16"/>
            <p:cNvGrpSpPr/>
            <p:nvPr/>
          </p:nvGrpSpPr>
          <p:grpSpPr>
            <a:xfrm>
              <a:off x="3032514" y="3386760"/>
              <a:ext cx="1644662" cy="2432561"/>
              <a:chOff x="3980818" y="2303027"/>
              <a:chExt cx="1644662" cy="2432561"/>
            </a:xfrm>
          </p:grpSpPr>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985835" y="2472541"/>
                <a:ext cx="139644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Stored procedures</a:t>
                </a:r>
              </a:p>
            </p:txBody>
          </p:sp>
          <p:sp>
            <p:nvSpPr>
              <p:cNvPr id="74" name="TextBox 73"/>
              <p:cNvSpPr txBox="1"/>
              <p:nvPr/>
            </p:nvSpPr>
            <p:spPr>
              <a:xfrm>
                <a:off x="4076706" y="3213809"/>
                <a:ext cx="811727"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Triggers</a:t>
                </a:r>
              </a:p>
            </p:txBody>
          </p:sp>
          <p:sp>
            <p:nvSpPr>
              <p:cNvPr id="75" name="TextBox 74"/>
              <p:cNvSpPr txBox="1"/>
              <p:nvPr/>
            </p:nvSpPr>
            <p:spPr>
              <a:xfrm>
                <a:off x="3980818" y="3957895"/>
                <a:ext cx="1644662" cy="4307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494949"/>
                    </a:solidFill>
                    <a:effectLst/>
                    <a:uLnTx/>
                    <a:uFillTx/>
                    <a:latin typeface="Segoe UI"/>
                    <a:ea typeface="+mn-ea"/>
                    <a:cs typeface="+mn-cs"/>
                  </a:rPr>
                  <a:t>User-defined functions</a:t>
                </a:r>
              </a:p>
            </p:txBody>
          </p:sp>
          <p:grpSp>
            <p:nvGrpSpPr>
              <p:cNvPr id="95" name="Group 94"/>
              <p:cNvGrpSpPr/>
              <p:nvPr/>
            </p:nvGrpSpPr>
            <p:grpSpPr>
              <a:xfrm>
                <a:off x="4277188" y="2810594"/>
                <a:ext cx="522066" cy="430722"/>
                <a:chOff x="4277188" y="2810594"/>
                <a:chExt cx="522066" cy="430722"/>
              </a:xfrm>
            </p:grpSpPr>
            <p:sp>
              <p:nvSpPr>
                <p:cNvPr id="65" name="TextBox 64"/>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92" name="Picture 91"/>
                <p:cNvPicPr>
                  <a:picLocks noChangeAspect="1"/>
                </p:cNvPicPr>
                <p:nvPr/>
              </p:nvPicPr>
              <p:blipFill>
                <a:blip r:embed="rId4"/>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30722"/>
                <a:chOff x="4277188" y="2810594"/>
                <a:chExt cx="522066" cy="430722"/>
              </a:xfrm>
            </p:grpSpPr>
            <p:sp>
              <p:nvSpPr>
                <p:cNvPr id="101" name="TextBox 100"/>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2" name="Picture 101"/>
                <p:cNvPicPr>
                  <a:picLocks noChangeAspect="1"/>
                </p:cNvPicPr>
                <p:nvPr/>
              </p:nvPicPr>
              <p:blipFill>
                <a:blip r:embed="rId4"/>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30722"/>
                <a:chOff x="4277188" y="2810594"/>
                <a:chExt cx="522066" cy="430722"/>
              </a:xfrm>
            </p:grpSpPr>
            <p:sp>
              <p:nvSpPr>
                <p:cNvPr id="104" name="TextBox 103"/>
                <p:cNvSpPr txBox="1"/>
                <p:nvPr/>
              </p:nvSpPr>
              <p:spPr>
                <a:xfrm>
                  <a:off x="4277188" y="2810594"/>
                  <a:ext cx="522066" cy="4307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srgbClr val="0072C6"/>
                      </a:solidFill>
                      <a:effectLst/>
                      <a:uLnTx/>
                      <a:uFillTx/>
                      <a:latin typeface="Segoe UI"/>
                      <a:ea typeface="+mn-ea"/>
                      <a:cs typeface="+mn-cs"/>
                    </a:rPr>
                    <a:t>JS</a:t>
                  </a:r>
                </a:p>
              </p:txBody>
            </p:sp>
            <p:pic>
              <p:nvPicPr>
                <p:cNvPr id="105" name="Picture 104"/>
                <p:cNvPicPr>
                  <a:picLocks noChangeAspect="1"/>
                </p:cNvPicPr>
                <p:nvPr/>
              </p:nvPicPr>
              <p:blipFill>
                <a:blip r:embed="rId4"/>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342895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4195</TotalTime>
  <Words>1406</Words>
  <Application>Microsoft Office PowerPoint</Application>
  <PresentationFormat>Widescreen</PresentationFormat>
  <Paragraphs>204</Paragraphs>
  <Slides>13</Slides>
  <Notes>13</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13</vt:i4>
      </vt:variant>
    </vt:vector>
  </HeadingPairs>
  <TitlesOfParts>
    <vt:vector size="28" baseType="lpstr">
      <vt:lpstr>MS PGothic</vt:lpstr>
      <vt:lpstr>Arial</vt:lpstr>
      <vt:lpstr>Calibri</vt:lpstr>
      <vt:lpstr>Consolas</vt:lpstr>
      <vt:lpstr>Segoe Pro</vt:lpstr>
      <vt:lpstr>Segoe Pro Light</vt:lpstr>
      <vt:lpstr>Segoe UI</vt:lpstr>
      <vt:lpstr>Segoe UI Black</vt:lpstr>
      <vt:lpstr>Segoe UI Light</vt:lpstr>
      <vt:lpstr>Segoe UI Semibold</vt:lpstr>
      <vt:lpstr>Wingdings</vt:lpstr>
      <vt:lpstr>STB Product Families 2015</vt:lpstr>
      <vt:lpstr>5-30660_TR21_BO_CT_Template</vt:lpstr>
      <vt:lpstr>1_Azure Event</vt:lpstr>
      <vt:lpstr>2_Azure Event</vt:lpstr>
      <vt:lpstr>Step 5 DocumentDB</vt:lpstr>
      <vt:lpstr>Goal</vt:lpstr>
      <vt:lpstr>What is NoSQL?</vt:lpstr>
      <vt:lpstr>Azure DocumentDB</vt:lpstr>
      <vt:lpstr>Azure DocumentDB at Microsoft</vt:lpstr>
      <vt:lpstr>Rich query over JSON data</vt:lpstr>
      <vt:lpstr>Reliable and predictable performance</vt:lpstr>
      <vt:lpstr>Well-suited for web and mobile apps</vt:lpstr>
      <vt:lpstr>Azure DocumentDB basics</vt:lpstr>
      <vt:lpstr>Security model</vt:lpstr>
      <vt:lpstr>Let’s code! </vt:lpstr>
      <vt:lpstr>PowerPoint Presentation</vt:lpstr>
      <vt:lpstr>Useful tools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Associations</dc:title>
  <dc:creator>David Chapdelaine</dc:creator>
  <cp:lastModifiedBy>David Chapdelaine</cp:lastModifiedBy>
  <cp:revision>35</cp:revision>
  <dcterms:created xsi:type="dcterms:W3CDTF">2017-04-13T01:00:31Z</dcterms:created>
  <dcterms:modified xsi:type="dcterms:W3CDTF">2017-04-22T03:04:12Z</dcterms:modified>
</cp:coreProperties>
</file>